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228" r:id="rId2"/>
    <p:sldId id="3308" r:id="rId3"/>
    <p:sldId id="3379" r:id="rId4"/>
    <p:sldId id="3346" r:id="rId5"/>
    <p:sldId id="3362" r:id="rId6"/>
    <p:sldId id="3347" r:id="rId7"/>
    <p:sldId id="3352" r:id="rId8"/>
    <p:sldId id="3363" r:id="rId9"/>
    <p:sldId id="3380" r:id="rId10"/>
    <p:sldId id="3381" r:id="rId11"/>
    <p:sldId id="3383" r:id="rId12"/>
    <p:sldId id="3384" r:id="rId13"/>
    <p:sldId id="3385" r:id="rId14"/>
    <p:sldId id="3386" r:id="rId15"/>
    <p:sldId id="3387" r:id="rId16"/>
    <p:sldId id="3353" r:id="rId17"/>
    <p:sldId id="3390" r:id="rId18"/>
    <p:sldId id="3388" r:id="rId19"/>
    <p:sldId id="3389" r:id="rId20"/>
    <p:sldId id="3368" r:id="rId21"/>
    <p:sldId id="3293" r:id="rId22"/>
    <p:sldId id="3402" r:id="rId23"/>
    <p:sldId id="3404" r:id="rId24"/>
    <p:sldId id="3406" r:id="rId25"/>
    <p:sldId id="3410" r:id="rId26"/>
    <p:sldId id="3408" r:id="rId27"/>
    <p:sldId id="3411" r:id="rId28"/>
    <p:sldId id="3413" r:id="rId29"/>
    <p:sldId id="3393" r:id="rId30"/>
    <p:sldId id="3392"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2" autoAdjust="0"/>
    <p:restoredTop sz="94660"/>
  </p:normalViewPr>
  <p:slideViewPr>
    <p:cSldViewPr snapToGrid="0">
      <p:cViewPr varScale="1">
        <p:scale>
          <a:sx n="77" d="100"/>
          <a:sy n="77" d="100"/>
        </p:scale>
        <p:origin x="102" y="8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AC87FE-D595-4E59-A9AC-D248ED32C94A}" type="datetimeFigureOut">
              <a:rPr lang="zh-CN" altLang="en-US" smtClean="0"/>
              <a:t>2022/5/9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006A4D-887A-487A-91C3-270D8DA61B1A}" type="slidenum">
              <a:rPr lang="zh-CN" altLang="en-US" smtClean="0"/>
              <a:t>‹#›</a:t>
            </a:fld>
            <a:endParaRPr lang="zh-CN" altLang="en-US"/>
          </a:p>
        </p:txBody>
      </p:sp>
    </p:spTree>
    <p:extLst>
      <p:ext uri="{BB962C8B-B14F-4D97-AF65-F5344CB8AC3E}">
        <p14:creationId xmlns:p14="http://schemas.microsoft.com/office/powerpoint/2010/main" val="192268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785664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700330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37216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84081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563081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182147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449839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856436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309762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055523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en-US" altLang="zh-CN" dirty="0"/>
              <a:t>1</a:t>
            </a:r>
            <a:r>
              <a:rPr lang="zh-CN" altLang="en-US" dirty="0"/>
              <a:t>、要讲的是</a:t>
            </a:r>
            <a:r>
              <a:rPr lang="en-US" altLang="zh-CN" dirty="0"/>
              <a:t>CVPR2021</a:t>
            </a:r>
            <a:r>
              <a:rPr lang="zh-CN" altLang="en-US" dirty="0"/>
              <a:t>的一篇论文，首先看标题</a:t>
            </a:r>
            <a:endParaRPr lang="en-US" altLang="zh-CN" dirty="0"/>
          </a:p>
          <a:p>
            <a:pPr algn="l">
              <a:buFont typeface="Arial" panose="020B0604020202020204" pitchFamily="34" charset="0"/>
              <a:buNone/>
            </a:pPr>
            <a:r>
              <a:rPr lang="en-US" altLang="zh-CN" dirty="0"/>
              <a:t>1</a:t>
            </a:r>
            <a:r>
              <a:rPr lang="zh-CN" altLang="en-US" dirty="0"/>
              <a:t>）解释标题；</a:t>
            </a:r>
            <a:endParaRPr lang="en-US" altLang="zh-CN" dirty="0"/>
          </a:p>
          <a:p>
            <a:pPr algn="l">
              <a:buFont typeface="Arial" panose="020B0604020202020204" pitchFamily="34" charset="0"/>
              <a:buNone/>
            </a:pPr>
            <a:r>
              <a:rPr lang="en-US" altLang="zh-CN" dirty="0"/>
              <a:t>2</a:t>
            </a:r>
            <a:r>
              <a:rPr lang="zh-CN" altLang="en-US" dirty="0"/>
              <a:t>）</a:t>
            </a:r>
            <a:r>
              <a:rPr lang="en-US" altLang="zh-CN" sz="1200" b="1" dirty="0"/>
              <a:t>Gradient Distribution Alignment </a:t>
            </a:r>
          </a:p>
          <a:p>
            <a:pPr algn="l">
              <a:buFont typeface="Arial" panose="020B0604020202020204" pitchFamily="34" charset="0"/>
              <a:buNone/>
            </a:pPr>
            <a:r>
              <a:rPr lang="en-US" altLang="zh-CN" dirty="0"/>
              <a:t>3</a:t>
            </a:r>
            <a:r>
              <a:rPr lang="zh-CN" altLang="en-US" dirty="0"/>
              <a:t>）</a:t>
            </a:r>
            <a:r>
              <a:rPr lang="en-US" altLang="zh-CN" sz="1200" b="1" dirty="0"/>
              <a:t>Certificates Better </a:t>
            </a:r>
          </a:p>
          <a:p>
            <a:pPr algn="l">
              <a:buFont typeface="Arial" panose="020B0604020202020204" pitchFamily="34" charset="0"/>
              <a:buNone/>
            </a:pPr>
            <a:r>
              <a:rPr lang="en-US" altLang="zh-CN" sz="1200" kern="1200" dirty="0">
                <a:solidFill>
                  <a:schemeClr val="tx1"/>
                </a:solidFill>
                <a:latin typeface="+mn-lt"/>
                <a:ea typeface="+mn-ea"/>
                <a:cs typeface="+mn-cs"/>
              </a:rPr>
              <a:t>4</a:t>
            </a:r>
            <a:r>
              <a:rPr lang="zh-CN" altLang="en-US" sz="1200" kern="1200" dirty="0">
                <a:solidFill>
                  <a:schemeClr val="tx1"/>
                </a:solidFill>
                <a:latin typeface="+mn-lt"/>
                <a:ea typeface="+mn-ea"/>
                <a:cs typeface="+mn-cs"/>
              </a:rPr>
              <a:t>）</a:t>
            </a:r>
            <a:r>
              <a:rPr lang="en-US" altLang="zh-CN" sz="1200" b="1" dirty="0"/>
              <a:t>Adversarial Domain Adaptation</a:t>
            </a:r>
            <a:br>
              <a:rPr lang="en-US" altLang="zh-CN" sz="1200" kern="1200" dirty="0">
                <a:solidFill>
                  <a:schemeClr val="tx1"/>
                </a:solidFill>
                <a:latin typeface="+mn-lt"/>
                <a:ea typeface="+mn-ea"/>
                <a:cs typeface="+mn-cs"/>
              </a:rPr>
            </a:br>
            <a:br>
              <a:rPr lang="en-US" altLang="zh-CN" sz="1200" kern="1200" dirty="0">
                <a:solidFill>
                  <a:schemeClr val="tx1"/>
                </a:solidFill>
                <a:latin typeface="+mn-lt"/>
                <a:ea typeface="+mn-ea"/>
                <a:cs typeface="+mn-cs"/>
              </a:rPr>
            </a:br>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、作者是否是领域大牛，以及合作机构。</a:t>
            </a:r>
            <a:br>
              <a:rPr lang="en-US" altLang="zh-CN" sz="1200" kern="1200" dirty="0">
                <a:solidFill>
                  <a:schemeClr val="tx1"/>
                </a:solidFill>
                <a:latin typeface="+mn-lt"/>
                <a:ea typeface="+mn-ea"/>
                <a:cs typeface="+mn-cs"/>
              </a:rPr>
            </a:br>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BB933A62-8780-4CAA-8D19-25292B7F5684}" type="slidenum">
              <a:rPr lang="zh-CN" altLang="en-US" smtClean="0"/>
              <a:t>2</a:t>
            </a:fld>
            <a:endParaRPr lang="zh-CN" altLang="en-US"/>
          </a:p>
        </p:txBody>
      </p:sp>
    </p:spTree>
    <p:extLst>
      <p:ext uri="{BB962C8B-B14F-4D97-AF65-F5344CB8AC3E}">
        <p14:creationId xmlns:p14="http://schemas.microsoft.com/office/powerpoint/2010/main" val="928730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917106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966657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587273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500529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137052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922021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47492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159295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lstStyle/>
          <a:p>
            <a:pPr lvl="0"/>
            <a:endParaRPr lang="zh-CN" altLang="en-US"/>
          </a:p>
        </p:txBody>
      </p:sp>
      <p:sp>
        <p:nvSpPr>
          <p:cNvPr id="14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t>29</a:t>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dirty="0"/>
              <a:t>主要是语音实验室</a:t>
            </a:r>
            <a:r>
              <a:rPr lang="en-US" altLang="zh-CN" dirty="0"/>
              <a:t> </a:t>
            </a:r>
            <a:r>
              <a:rPr lang="zh-CN" altLang="en-US" b="1">
                <a:sym typeface="+mn-ea"/>
              </a:rPr>
              <a:t>Manabu Okumura</a:t>
            </a:r>
            <a:r>
              <a:rPr lang="en-US" altLang="zh-CN" b="1">
                <a:sym typeface="+mn-ea"/>
              </a:rPr>
              <a:t> </a:t>
            </a:r>
            <a:r>
              <a:rPr lang="zh-CN" altLang="en-US" b="1">
                <a:sym typeface="+mn-ea"/>
              </a:rPr>
              <a:t>未来科技交叉学科研究实验室</a:t>
            </a:r>
          </a:p>
          <a:p>
            <a:pPr algn="l">
              <a:buFont typeface="Arial" panose="020B0604020202020204" pitchFamily="34" charset="0"/>
              <a:buNone/>
            </a:pPr>
            <a:endParaRPr lang="en-US" altLang="zh-CN"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思考：不平衡问题与梯度有什么关系？？？</a:t>
            </a:r>
            <a:br>
              <a:rPr lang="en-US" altLang="zh-CN" dirty="0"/>
            </a:br>
            <a:r>
              <a:rPr lang="zh-CN" altLang="en-US" dirty="0"/>
              <a:t>作者为什么从梯度角度来解决不平衡问题？进一步缩小不同分布之间的差异？从而缓解</a:t>
            </a:r>
            <a:r>
              <a:rPr lang="en-US" altLang="zh-CN" dirty="0"/>
              <a:t>domain shift</a:t>
            </a:r>
            <a:r>
              <a:rPr lang="zh-CN" altLang="en-US" dirty="0"/>
              <a:t>？</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130834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658339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387593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193034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99663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D8541-A1BB-484A-AB0A-1A362EA6139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8F363A-CD77-456E-8FAF-91A3673A96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569722C-628B-4607-95D9-20B146066590}"/>
              </a:ext>
            </a:extLst>
          </p:cNvPr>
          <p:cNvSpPr>
            <a:spLocks noGrp="1"/>
          </p:cNvSpPr>
          <p:nvPr>
            <p:ph type="dt" sz="half" idx="10"/>
          </p:nvPr>
        </p:nvSpPr>
        <p:spPr/>
        <p:txBody>
          <a:bodyPr/>
          <a:lstStyle/>
          <a:p>
            <a:fld id="{EEDCEB0D-1DAE-4F7F-BED6-AEBA4ED8355A}" type="datetimeFigureOut">
              <a:rPr lang="zh-CN" altLang="en-US" smtClean="0"/>
              <a:t>2022/5/9</a:t>
            </a:fld>
            <a:endParaRPr lang="zh-CN" altLang="en-US"/>
          </a:p>
        </p:txBody>
      </p:sp>
      <p:sp>
        <p:nvSpPr>
          <p:cNvPr id="5" name="页脚占位符 4">
            <a:extLst>
              <a:ext uri="{FF2B5EF4-FFF2-40B4-BE49-F238E27FC236}">
                <a16:creationId xmlns:a16="http://schemas.microsoft.com/office/drawing/2014/main" id="{51AA9CB4-772E-4B8C-8103-5791A0FB17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A3E5CA-1D2A-4AD5-9424-FB84ECE65B29}"/>
              </a:ext>
            </a:extLst>
          </p:cNvPr>
          <p:cNvSpPr>
            <a:spLocks noGrp="1"/>
          </p:cNvSpPr>
          <p:nvPr>
            <p:ph type="sldNum" sz="quarter" idx="12"/>
          </p:nvPr>
        </p:nvSpPr>
        <p:spPr/>
        <p:txBody>
          <a:bodyPr/>
          <a:lstStyle/>
          <a:p>
            <a:fld id="{2DC80499-4D31-4E2B-84C1-C000456FCDCA}" type="slidenum">
              <a:rPr lang="zh-CN" altLang="en-US" smtClean="0"/>
              <a:t>‹#›</a:t>
            </a:fld>
            <a:endParaRPr lang="zh-CN" altLang="en-US"/>
          </a:p>
        </p:txBody>
      </p:sp>
    </p:spTree>
    <p:extLst>
      <p:ext uri="{BB962C8B-B14F-4D97-AF65-F5344CB8AC3E}">
        <p14:creationId xmlns:p14="http://schemas.microsoft.com/office/powerpoint/2010/main" val="3687715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309C0-8426-490F-8F43-ED8D66B21E1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472A2DE-603F-425A-9861-FCDE4A5D60F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0819583-45E4-4A38-8508-52465D274D79}"/>
              </a:ext>
            </a:extLst>
          </p:cNvPr>
          <p:cNvSpPr>
            <a:spLocks noGrp="1"/>
          </p:cNvSpPr>
          <p:nvPr>
            <p:ph type="dt" sz="half" idx="10"/>
          </p:nvPr>
        </p:nvSpPr>
        <p:spPr/>
        <p:txBody>
          <a:bodyPr/>
          <a:lstStyle/>
          <a:p>
            <a:fld id="{EEDCEB0D-1DAE-4F7F-BED6-AEBA4ED8355A}" type="datetimeFigureOut">
              <a:rPr lang="zh-CN" altLang="en-US" smtClean="0"/>
              <a:t>2022/5/9</a:t>
            </a:fld>
            <a:endParaRPr lang="zh-CN" altLang="en-US"/>
          </a:p>
        </p:txBody>
      </p:sp>
      <p:sp>
        <p:nvSpPr>
          <p:cNvPr id="5" name="页脚占位符 4">
            <a:extLst>
              <a:ext uri="{FF2B5EF4-FFF2-40B4-BE49-F238E27FC236}">
                <a16:creationId xmlns:a16="http://schemas.microsoft.com/office/drawing/2014/main" id="{CBCFB017-1CAC-409D-94CE-E383B818DB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C2F4C6-8BD4-45FD-A9CB-BFDFE4287CB7}"/>
              </a:ext>
            </a:extLst>
          </p:cNvPr>
          <p:cNvSpPr>
            <a:spLocks noGrp="1"/>
          </p:cNvSpPr>
          <p:nvPr>
            <p:ph type="sldNum" sz="quarter" idx="12"/>
          </p:nvPr>
        </p:nvSpPr>
        <p:spPr/>
        <p:txBody>
          <a:bodyPr/>
          <a:lstStyle/>
          <a:p>
            <a:fld id="{2DC80499-4D31-4E2B-84C1-C000456FCDCA}" type="slidenum">
              <a:rPr lang="zh-CN" altLang="en-US" smtClean="0"/>
              <a:t>‹#›</a:t>
            </a:fld>
            <a:endParaRPr lang="zh-CN" altLang="en-US"/>
          </a:p>
        </p:txBody>
      </p:sp>
    </p:spTree>
    <p:extLst>
      <p:ext uri="{BB962C8B-B14F-4D97-AF65-F5344CB8AC3E}">
        <p14:creationId xmlns:p14="http://schemas.microsoft.com/office/powerpoint/2010/main" val="2199122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0205FD0-0835-4BA6-B8F0-BC2993104A6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AF7757-30C5-43A1-B945-2658E4153FC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C8096AC-A1AB-43B4-BEAA-7406F086A546}"/>
              </a:ext>
            </a:extLst>
          </p:cNvPr>
          <p:cNvSpPr>
            <a:spLocks noGrp="1"/>
          </p:cNvSpPr>
          <p:nvPr>
            <p:ph type="dt" sz="half" idx="10"/>
          </p:nvPr>
        </p:nvSpPr>
        <p:spPr/>
        <p:txBody>
          <a:bodyPr/>
          <a:lstStyle/>
          <a:p>
            <a:fld id="{EEDCEB0D-1DAE-4F7F-BED6-AEBA4ED8355A}" type="datetimeFigureOut">
              <a:rPr lang="zh-CN" altLang="en-US" smtClean="0"/>
              <a:t>2022/5/9</a:t>
            </a:fld>
            <a:endParaRPr lang="zh-CN" altLang="en-US"/>
          </a:p>
        </p:txBody>
      </p:sp>
      <p:sp>
        <p:nvSpPr>
          <p:cNvPr id="5" name="页脚占位符 4">
            <a:extLst>
              <a:ext uri="{FF2B5EF4-FFF2-40B4-BE49-F238E27FC236}">
                <a16:creationId xmlns:a16="http://schemas.microsoft.com/office/drawing/2014/main" id="{21FA6C71-5288-4DE4-92C6-F76C7B7400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F4C8DA-40A0-4A3D-BC1F-B59CF9BC33B4}"/>
              </a:ext>
            </a:extLst>
          </p:cNvPr>
          <p:cNvSpPr>
            <a:spLocks noGrp="1"/>
          </p:cNvSpPr>
          <p:nvPr>
            <p:ph type="sldNum" sz="quarter" idx="12"/>
          </p:nvPr>
        </p:nvSpPr>
        <p:spPr/>
        <p:txBody>
          <a:bodyPr/>
          <a:lstStyle/>
          <a:p>
            <a:fld id="{2DC80499-4D31-4E2B-84C1-C000456FCDCA}" type="slidenum">
              <a:rPr lang="zh-CN" altLang="en-US" smtClean="0"/>
              <a:t>‹#›</a:t>
            </a:fld>
            <a:endParaRPr lang="zh-CN" altLang="en-US"/>
          </a:p>
        </p:txBody>
      </p:sp>
    </p:spTree>
    <p:extLst>
      <p:ext uri="{BB962C8B-B14F-4D97-AF65-F5344CB8AC3E}">
        <p14:creationId xmlns:p14="http://schemas.microsoft.com/office/powerpoint/2010/main" val="2375704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1EBBF-E024-4183-86C9-6082D2E2BA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BAC780-44AB-4AB0-B6FE-0A015DABE76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CDA7C15-3026-4329-8AA1-C3C2447D03D7}"/>
              </a:ext>
            </a:extLst>
          </p:cNvPr>
          <p:cNvSpPr>
            <a:spLocks noGrp="1"/>
          </p:cNvSpPr>
          <p:nvPr>
            <p:ph type="dt" sz="half" idx="10"/>
          </p:nvPr>
        </p:nvSpPr>
        <p:spPr/>
        <p:txBody>
          <a:bodyPr/>
          <a:lstStyle/>
          <a:p>
            <a:fld id="{EEDCEB0D-1DAE-4F7F-BED6-AEBA4ED8355A}" type="datetimeFigureOut">
              <a:rPr lang="zh-CN" altLang="en-US" smtClean="0"/>
              <a:t>2022/5/9</a:t>
            </a:fld>
            <a:endParaRPr lang="zh-CN" altLang="en-US"/>
          </a:p>
        </p:txBody>
      </p:sp>
      <p:sp>
        <p:nvSpPr>
          <p:cNvPr id="5" name="页脚占位符 4">
            <a:extLst>
              <a:ext uri="{FF2B5EF4-FFF2-40B4-BE49-F238E27FC236}">
                <a16:creationId xmlns:a16="http://schemas.microsoft.com/office/drawing/2014/main" id="{D1FC346A-327F-4105-9DCD-7B3530113D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5DF594-520A-43C9-B42A-D9C0C5222B42}"/>
              </a:ext>
            </a:extLst>
          </p:cNvPr>
          <p:cNvSpPr>
            <a:spLocks noGrp="1"/>
          </p:cNvSpPr>
          <p:nvPr>
            <p:ph type="sldNum" sz="quarter" idx="12"/>
          </p:nvPr>
        </p:nvSpPr>
        <p:spPr/>
        <p:txBody>
          <a:bodyPr/>
          <a:lstStyle/>
          <a:p>
            <a:fld id="{2DC80499-4D31-4E2B-84C1-C000456FCDCA}" type="slidenum">
              <a:rPr lang="zh-CN" altLang="en-US" smtClean="0"/>
              <a:t>‹#›</a:t>
            </a:fld>
            <a:endParaRPr lang="zh-CN" altLang="en-US"/>
          </a:p>
        </p:txBody>
      </p:sp>
    </p:spTree>
    <p:extLst>
      <p:ext uri="{BB962C8B-B14F-4D97-AF65-F5344CB8AC3E}">
        <p14:creationId xmlns:p14="http://schemas.microsoft.com/office/powerpoint/2010/main" val="1322312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7A77A-04AC-4B3A-B9C5-3DAD268F49D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A007E7B-1897-455D-8201-198EDE965B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E8E02EC-43B7-4C83-B07C-4836F9F9BC43}"/>
              </a:ext>
            </a:extLst>
          </p:cNvPr>
          <p:cNvSpPr>
            <a:spLocks noGrp="1"/>
          </p:cNvSpPr>
          <p:nvPr>
            <p:ph type="dt" sz="half" idx="10"/>
          </p:nvPr>
        </p:nvSpPr>
        <p:spPr/>
        <p:txBody>
          <a:bodyPr/>
          <a:lstStyle/>
          <a:p>
            <a:fld id="{EEDCEB0D-1DAE-4F7F-BED6-AEBA4ED8355A}" type="datetimeFigureOut">
              <a:rPr lang="zh-CN" altLang="en-US" smtClean="0"/>
              <a:t>2022/5/9</a:t>
            </a:fld>
            <a:endParaRPr lang="zh-CN" altLang="en-US"/>
          </a:p>
        </p:txBody>
      </p:sp>
      <p:sp>
        <p:nvSpPr>
          <p:cNvPr id="5" name="页脚占位符 4">
            <a:extLst>
              <a:ext uri="{FF2B5EF4-FFF2-40B4-BE49-F238E27FC236}">
                <a16:creationId xmlns:a16="http://schemas.microsoft.com/office/drawing/2014/main" id="{5D319524-25D4-4DD4-AD08-13D03681BD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5F5DBD-D4B7-4A95-80F3-9E0E8A39D539}"/>
              </a:ext>
            </a:extLst>
          </p:cNvPr>
          <p:cNvSpPr>
            <a:spLocks noGrp="1"/>
          </p:cNvSpPr>
          <p:nvPr>
            <p:ph type="sldNum" sz="quarter" idx="12"/>
          </p:nvPr>
        </p:nvSpPr>
        <p:spPr/>
        <p:txBody>
          <a:bodyPr/>
          <a:lstStyle/>
          <a:p>
            <a:fld id="{2DC80499-4D31-4E2B-84C1-C000456FCDCA}" type="slidenum">
              <a:rPr lang="zh-CN" altLang="en-US" smtClean="0"/>
              <a:t>‹#›</a:t>
            </a:fld>
            <a:endParaRPr lang="zh-CN" altLang="en-US"/>
          </a:p>
        </p:txBody>
      </p:sp>
    </p:spTree>
    <p:extLst>
      <p:ext uri="{BB962C8B-B14F-4D97-AF65-F5344CB8AC3E}">
        <p14:creationId xmlns:p14="http://schemas.microsoft.com/office/powerpoint/2010/main" val="1297088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AA1DB0-6F98-4005-A6B1-A158E78A632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A1584FF-8A8E-4EBB-A37E-1D553346F1B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26DAF71-7B94-4AAC-BE7D-8149481896C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28EF3B7-0749-4977-AE16-54E059ED48F8}"/>
              </a:ext>
            </a:extLst>
          </p:cNvPr>
          <p:cNvSpPr>
            <a:spLocks noGrp="1"/>
          </p:cNvSpPr>
          <p:nvPr>
            <p:ph type="dt" sz="half" idx="10"/>
          </p:nvPr>
        </p:nvSpPr>
        <p:spPr/>
        <p:txBody>
          <a:bodyPr/>
          <a:lstStyle/>
          <a:p>
            <a:fld id="{EEDCEB0D-1DAE-4F7F-BED6-AEBA4ED8355A}" type="datetimeFigureOut">
              <a:rPr lang="zh-CN" altLang="en-US" smtClean="0"/>
              <a:t>2022/5/9</a:t>
            </a:fld>
            <a:endParaRPr lang="zh-CN" altLang="en-US"/>
          </a:p>
        </p:txBody>
      </p:sp>
      <p:sp>
        <p:nvSpPr>
          <p:cNvPr id="6" name="页脚占位符 5">
            <a:extLst>
              <a:ext uri="{FF2B5EF4-FFF2-40B4-BE49-F238E27FC236}">
                <a16:creationId xmlns:a16="http://schemas.microsoft.com/office/drawing/2014/main" id="{94D779CD-2FD9-4496-BCC0-DC5AB291087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2602C4C-6B65-40AB-83DF-B8FE2B6CFC7B}"/>
              </a:ext>
            </a:extLst>
          </p:cNvPr>
          <p:cNvSpPr>
            <a:spLocks noGrp="1"/>
          </p:cNvSpPr>
          <p:nvPr>
            <p:ph type="sldNum" sz="quarter" idx="12"/>
          </p:nvPr>
        </p:nvSpPr>
        <p:spPr/>
        <p:txBody>
          <a:bodyPr/>
          <a:lstStyle/>
          <a:p>
            <a:fld id="{2DC80499-4D31-4E2B-84C1-C000456FCDCA}" type="slidenum">
              <a:rPr lang="zh-CN" altLang="en-US" smtClean="0"/>
              <a:t>‹#›</a:t>
            </a:fld>
            <a:endParaRPr lang="zh-CN" altLang="en-US"/>
          </a:p>
        </p:txBody>
      </p:sp>
    </p:spTree>
    <p:extLst>
      <p:ext uri="{BB962C8B-B14F-4D97-AF65-F5344CB8AC3E}">
        <p14:creationId xmlns:p14="http://schemas.microsoft.com/office/powerpoint/2010/main" val="71620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60CAD-4484-459B-BF75-0E3B1AB84F8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AFBE861-69D6-4A64-83A5-80257D8295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2AED8491-6D8C-49C1-BF56-28CA531BC60F}"/>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124D771-8ECB-4A27-929E-53DAA0C511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C9054C3-951B-43F7-B58F-2959B2A51D0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5C28C51-2DDF-44C0-94A3-3BACEFAA72BF}"/>
              </a:ext>
            </a:extLst>
          </p:cNvPr>
          <p:cNvSpPr>
            <a:spLocks noGrp="1"/>
          </p:cNvSpPr>
          <p:nvPr>
            <p:ph type="dt" sz="half" idx="10"/>
          </p:nvPr>
        </p:nvSpPr>
        <p:spPr/>
        <p:txBody>
          <a:bodyPr/>
          <a:lstStyle/>
          <a:p>
            <a:fld id="{EEDCEB0D-1DAE-4F7F-BED6-AEBA4ED8355A}" type="datetimeFigureOut">
              <a:rPr lang="zh-CN" altLang="en-US" smtClean="0"/>
              <a:t>2022/5/9</a:t>
            </a:fld>
            <a:endParaRPr lang="zh-CN" altLang="en-US"/>
          </a:p>
        </p:txBody>
      </p:sp>
      <p:sp>
        <p:nvSpPr>
          <p:cNvPr id="8" name="页脚占位符 7">
            <a:extLst>
              <a:ext uri="{FF2B5EF4-FFF2-40B4-BE49-F238E27FC236}">
                <a16:creationId xmlns:a16="http://schemas.microsoft.com/office/drawing/2014/main" id="{9E9DAF2E-DBEF-4507-BA00-009912ECE9A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2CFF4D2-6CA4-45CE-9CA9-69F73794A5A5}"/>
              </a:ext>
            </a:extLst>
          </p:cNvPr>
          <p:cNvSpPr>
            <a:spLocks noGrp="1"/>
          </p:cNvSpPr>
          <p:nvPr>
            <p:ph type="sldNum" sz="quarter" idx="12"/>
          </p:nvPr>
        </p:nvSpPr>
        <p:spPr/>
        <p:txBody>
          <a:bodyPr/>
          <a:lstStyle/>
          <a:p>
            <a:fld id="{2DC80499-4D31-4E2B-84C1-C000456FCDCA}" type="slidenum">
              <a:rPr lang="zh-CN" altLang="en-US" smtClean="0"/>
              <a:t>‹#›</a:t>
            </a:fld>
            <a:endParaRPr lang="zh-CN" altLang="en-US"/>
          </a:p>
        </p:txBody>
      </p:sp>
    </p:spTree>
    <p:extLst>
      <p:ext uri="{BB962C8B-B14F-4D97-AF65-F5344CB8AC3E}">
        <p14:creationId xmlns:p14="http://schemas.microsoft.com/office/powerpoint/2010/main" val="42964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A9249-D049-4709-87FB-AE7BF8B0412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D6C0D37-974C-496E-9513-B64C66882B83}"/>
              </a:ext>
            </a:extLst>
          </p:cNvPr>
          <p:cNvSpPr>
            <a:spLocks noGrp="1"/>
          </p:cNvSpPr>
          <p:nvPr>
            <p:ph type="dt" sz="half" idx="10"/>
          </p:nvPr>
        </p:nvSpPr>
        <p:spPr/>
        <p:txBody>
          <a:bodyPr/>
          <a:lstStyle/>
          <a:p>
            <a:fld id="{EEDCEB0D-1DAE-4F7F-BED6-AEBA4ED8355A}" type="datetimeFigureOut">
              <a:rPr lang="zh-CN" altLang="en-US" smtClean="0"/>
              <a:t>2022/5/9</a:t>
            </a:fld>
            <a:endParaRPr lang="zh-CN" altLang="en-US"/>
          </a:p>
        </p:txBody>
      </p:sp>
      <p:sp>
        <p:nvSpPr>
          <p:cNvPr id="4" name="页脚占位符 3">
            <a:extLst>
              <a:ext uri="{FF2B5EF4-FFF2-40B4-BE49-F238E27FC236}">
                <a16:creationId xmlns:a16="http://schemas.microsoft.com/office/drawing/2014/main" id="{892A1A7D-9055-4A12-A049-18453C27A3A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142BC5A-8A02-48B1-80FF-A1FFBC5AF876}"/>
              </a:ext>
            </a:extLst>
          </p:cNvPr>
          <p:cNvSpPr>
            <a:spLocks noGrp="1"/>
          </p:cNvSpPr>
          <p:nvPr>
            <p:ph type="sldNum" sz="quarter" idx="12"/>
          </p:nvPr>
        </p:nvSpPr>
        <p:spPr/>
        <p:txBody>
          <a:bodyPr/>
          <a:lstStyle/>
          <a:p>
            <a:fld id="{2DC80499-4D31-4E2B-84C1-C000456FCDCA}" type="slidenum">
              <a:rPr lang="zh-CN" altLang="en-US" smtClean="0"/>
              <a:t>‹#›</a:t>
            </a:fld>
            <a:endParaRPr lang="zh-CN" altLang="en-US"/>
          </a:p>
        </p:txBody>
      </p:sp>
    </p:spTree>
    <p:extLst>
      <p:ext uri="{BB962C8B-B14F-4D97-AF65-F5344CB8AC3E}">
        <p14:creationId xmlns:p14="http://schemas.microsoft.com/office/powerpoint/2010/main" val="2162059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B5B76F-DF90-41E7-B1DE-882BD505F578}"/>
              </a:ext>
            </a:extLst>
          </p:cNvPr>
          <p:cNvSpPr>
            <a:spLocks noGrp="1"/>
          </p:cNvSpPr>
          <p:nvPr>
            <p:ph type="dt" sz="half" idx="10"/>
          </p:nvPr>
        </p:nvSpPr>
        <p:spPr/>
        <p:txBody>
          <a:bodyPr/>
          <a:lstStyle/>
          <a:p>
            <a:fld id="{EEDCEB0D-1DAE-4F7F-BED6-AEBA4ED8355A}" type="datetimeFigureOut">
              <a:rPr lang="zh-CN" altLang="en-US" smtClean="0"/>
              <a:t>2022/5/9</a:t>
            </a:fld>
            <a:endParaRPr lang="zh-CN" altLang="en-US"/>
          </a:p>
        </p:txBody>
      </p:sp>
      <p:sp>
        <p:nvSpPr>
          <p:cNvPr id="3" name="页脚占位符 2">
            <a:extLst>
              <a:ext uri="{FF2B5EF4-FFF2-40B4-BE49-F238E27FC236}">
                <a16:creationId xmlns:a16="http://schemas.microsoft.com/office/drawing/2014/main" id="{EFB94F7C-6B8C-4A0F-BDBB-5C258561D0C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3F8A8F7-A085-4065-BE52-3683A4E9DF85}"/>
              </a:ext>
            </a:extLst>
          </p:cNvPr>
          <p:cNvSpPr>
            <a:spLocks noGrp="1"/>
          </p:cNvSpPr>
          <p:nvPr>
            <p:ph type="sldNum" sz="quarter" idx="12"/>
          </p:nvPr>
        </p:nvSpPr>
        <p:spPr/>
        <p:txBody>
          <a:bodyPr/>
          <a:lstStyle/>
          <a:p>
            <a:fld id="{2DC80499-4D31-4E2B-84C1-C000456FCDCA}" type="slidenum">
              <a:rPr lang="zh-CN" altLang="en-US" smtClean="0"/>
              <a:t>‹#›</a:t>
            </a:fld>
            <a:endParaRPr lang="zh-CN" altLang="en-US"/>
          </a:p>
        </p:txBody>
      </p:sp>
    </p:spTree>
    <p:extLst>
      <p:ext uri="{BB962C8B-B14F-4D97-AF65-F5344CB8AC3E}">
        <p14:creationId xmlns:p14="http://schemas.microsoft.com/office/powerpoint/2010/main" val="2490539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AC9140-B577-4236-8D91-F306113AF0A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F587CB2-B80B-40F8-9B8A-934041848B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85D474C-74EC-4BC7-A3D5-9A9DE21C3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7BF8333-C87A-47B1-B657-94ADE5D2BDB7}"/>
              </a:ext>
            </a:extLst>
          </p:cNvPr>
          <p:cNvSpPr>
            <a:spLocks noGrp="1"/>
          </p:cNvSpPr>
          <p:nvPr>
            <p:ph type="dt" sz="half" idx="10"/>
          </p:nvPr>
        </p:nvSpPr>
        <p:spPr/>
        <p:txBody>
          <a:bodyPr/>
          <a:lstStyle/>
          <a:p>
            <a:fld id="{EEDCEB0D-1DAE-4F7F-BED6-AEBA4ED8355A}" type="datetimeFigureOut">
              <a:rPr lang="zh-CN" altLang="en-US" smtClean="0"/>
              <a:t>2022/5/9</a:t>
            </a:fld>
            <a:endParaRPr lang="zh-CN" altLang="en-US"/>
          </a:p>
        </p:txBody>
      </p:sp>
      <p:sp>
        <p:nvSpPr>
          <p:cNvPr id="6" name="页脚占位符 5">
            <a:extLst>
              <a:ext uri="{FF2B5EF4-FFF2-40B4-BE49-F238E27FC236}">
                <a16:creationId xmlns:a16="http://schemas.microsoft.com/office/drawing/2014/main" id="{C9AD7381-10F8-43E4-A83F-0234D11D02C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277273F-A2F8-45F1-8934-9FE9E2C8C13E}"/>
              </a:ext>
            </a:extLst>
          </p:cNvPr>
          <p:cNvSpPr>
            <a:spLocks noGrp="1"/>
          </p:cNvSpPr>
          <p:nvPr>
            <p:ph type="sldNum" sz="quarter" idx="12"/>
          </p:nvPr>
        </p:nvSpPr>
        <p:spPr/>
        <p:txBody>
          <a:bodyPr/>
          <a:lstStyle/>
          <a:p>
            <a:fld id="{2DC80499-4D31-4E2B-84C1-C000456FCDCA}" type="slidenum">
              <a:rPr lang="zh-CN" altLang="en-US" smtClean="0"/>
              <a:t>‹#›</a:t>
            </a:fld>
            <a:endParaRPr lang="zh-CN" altLang="en-US"/>
          </a:p>
        </p:txBody>
      </p:sp>
    </p:spTree>
    <p:extLst>
      <p:ext uri="{BB962C8B-B14F-4D97-AF65-F5344CB8AC3E}">
        <p14:creationId xmlns:p14="http://schemas.microsoft.com/office/powerpoint/2010/main" val="69413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8D388-B7E6-48EA-B33C-B2B90C0BEF9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0D161E-5453-4EA6-9D9A-42BD2AF09A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53B31D3-6ABF-4007-985C-72A207ECEB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BF98D6D-7A7A-4186-B368-04542029D5CA}"/>
              </a:ext>
            </a:extLst>
          </p:cNvPr>
          <p:cNvSpPr>
            <a:spLocks noGrp="1"/>
          </p:cNvSpPr>
          <p:nvPr>
            <p:ph type="dt" sz="half" idx="10"/>
          </p:nvPr>
        </p:nvSpPr>
        <p:spPr/>
        <p:txBody>
          <a:bodyPr/>
          <a:lstStyle/>
          <a:p>
            <a:fld id="{EEDCEB0D-1DAE-4F7F-BED6-AEBA4ED8355A}" type="datetimeFigureOut">
              <a:rPr lang="zh-CN" altLang="en-US" smtClean="0"/>
              <a:t>2022/5/9</a:t>
            </a:fld>
            <a:endParaRPr lang="zh-CN" altLang="en-US"/>
          </a:p>
        </p:txBody>
      </p:sp>
      <p:sp>
        <p:nvSpPr>
          <p:cNvPr id="6" name="页脚占位符 5">
            <a:extLst>
              <a:ext uri="{FF2B5EF4-FFF2-40B4-BE49-F238E27FC236}">
                <a16:creationId xmlns:a16="http://schemas.microsoft.com/office/drawing/2014/main" id="{F9A27387-488E-4ACE-AE54-FF34B982064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874C877-2EC8-4B1B-B107-11365DD3C1C9}"/>
              </a:ext>
            </a:extLst>
          </p:cNvPr>
          <p:cNvSpPr>
            <a:spLocks noGrp="1"/>
          </p:cNvSpPr>
          <p:nvPr>
            <p:ph type="sldNum" sz="quarter" idx="12"/>
          </p:nvPr>
        </p:nvSpPr>
        <p:spPr/>
        <p:txBody>
          <a:bodyPr/>
          <a:lstStyle/>
          <a:p>
            <a:fld id="{2DC80499-4D31-4E2B-84C1-C000456FCDCA}" type="slidenum">
              <a:rPr lang="zh-CN" altLang="en-US" smtClean="0"/>
              <a:t>‹#›</a:t>
            </a:fld>
            <a:endParaRPr lang="zh-CN" altLang="en-US"/>
          </a:p>
        </p:txBody>
      </p:sp>
    </p:spTree>
    <p:extLst>
      <p:ext uri="{BB962C8B-B14F-4D97-AF65-F5344CB8AC3E}">
        <p14:creationId xmlns:p14="http://schemas.microsoft.com/office/powerpoint/2010/main" val="1577139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8BFE0F2-1529-44AB-B217-7FE2BA601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DA11633-1375-43A0-AE5B-6421BAD721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85FA96D-AB86-4116-8DBB-AC79D5386B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CEB0D-1DAE-4F7F-BED6-AEBA4ED8355A}" type="datetimeFigureOut">
              <a:rPr lang="zh-CN" altLang="en-US" smtClean="0"/>
              <a:t>2022/5/9</a:t>
            </a:fld>
            <a:endParaRPr lang="zh-CN" altLang="en-US"/>
          </a:p>
        </p:txBody>
      </p:sp>
      <p:sp>
        <p:nvSpPr>
          <p:cNvPr id="5" name="页脚占位符 4">
            <a:extLst>
              <a:ext uri="{FF2B5EF4-FFF2-40B4-BE49-F238E27FC236}">
                <a16:creationId xmlns:a16="http://schemas.microsoft.com/office/drawing/2014/main" id="{42ADF5D1-004D-40AF-96DC-EB9040B7AF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90E2A23-63A1-4236-B328-71F14F9CCF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80499-4D31-4E2B-84C1-C000456FCDCA}" type="slidenum">
              <a:rPr lang="zh-CN" altLang="en-US" smtClean="0"/>
              <a:t>‹#›</a:t>
            </a:fld>
            <a:endParaRPr lang="zh-CN" altLang="en-US"/>
          </a:p>
        </p:txBody>
      </p:sp>
    </p:spTree>
    <p:extLst>
      <p:ext uri="{BB962C8B-B14F-4D97-AF65-F5344CB8AC3E}">
        <p14:creationId xmlns:p14="http://schemas.microsoft.com/office/powerpoint/2010/main" val="2515949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0.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oleObject" Target="../embeddings/oleObject2.bin"/><Relationship Id="rId4" Type="http://schemas.openxmlformats.org/officeDocument/2006/relationships/image" Target="../media/image8.png"/><Relationship Id="rId9" Type="http://schemas.openxmlformats.org/officeDocument/2006/relationships/image" Target="../media/image20.wm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e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6857" y="2196505"/>
            <a:ext cx="11358286" cy="1838567"/>
          </a:xfrm>
          <a:prstGeom prst="rect">
            <a:avLst/>
          </a:prstGeom>
          <a:solidFill>
            <a:srgbClr val="1A7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r>
              <a:rPr lang="zh-CN" altLang="en-US" sz="3600" b="1" dirty="0">
                <a:solidFill>
                  <a:prstClr val="white"/>
                </a:solidFill>
                <a:latin typeface="Calibri" panose="020F0502020204030204"/>
              </a:rPr>
              <a:t>      视觉推理</a:t>
            </a:r>
          </a:p>
        </p:txBody>
      </p:sp>
      <p:sp>
        <p:nvSpPr>
          <p:cNvPr id="12" name="椭圆 11"/>
          <p:cNvSpPr/>
          <p:nvPr/>
        </p:nvSpPr>
        <p:spPr>
          <a:xfrm>
            <a:off x="586321" y="1803653"/>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3">
            <a:extLst>
              <a:ext uri="{BEBA8EAE-BF5A-486C-A8C5-ECC9F3942E4B}">
                <a14:imgProps xmlns:a14="http://schemas.microsoft.com/office/drawing/2010/main">
                  <a14:imgLayer r:embed="rId4">
                    <a14:imgEffect>
                      <a14:brightnessContrast bright="14000" contrast="21000"/>
                    </a14:imgEffect>
                    <a14:imgEffect>
                      <a14:colorTemperature colorTemp="6700"/>
                    </a14:imgEffect>
                  </a14:imgLayer>
                </a14:imgProps>
              </a:ext>
              <a:ext uri="{28A0092B-C50C-407E-A947-70E740481C1C}">
                <a14:useLocalDpi xmlns:a14="http://schemas.microsoft.com/office/drawing/2010/main" val="0"/>
              </a:ext>
            </a:extLst>
          </a:blip>
          <a:stretch>
            <a:fillRect/>
          </a:stretch>
        </p:blipFill>
        <p:spPr>
          <a:xfrm>
            <a:off x="328150" y="1632549"/>
            <a:ext cx="3140616" cy="2903588"/>
          </a:xfrm>
          <a:prstGeom prst="rect">
            <a:avLst/>
          </a:prstGeom>
        </p:spPr>
      </p:pic>
      <p:pic>
        <p:nvPicPr>
          <p:cNvPr id="10" name="图片 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grpSp>
        <p:nvGrpSpPr>
          <p:cNvPr id="13" name="组合 12"/>
          <p:cNvGrpSpPr/>
          <p:nvPr/>
        </p:nvGrpSpPr>
        <p:grpSpPr>
          <a:xfrm>
            <a:off x="8658681" y="5820757"/>
            <a:ext cx="3028952" cy="960300"/>
            <a:chOff x="4688360" y="5111533"/>
            <a:chExt cx="3028952" cy="960300"/>
          </a:xfrm>
        </p:grpSpPr>
        <p:sp>
          <p:nvSpPr>
            <p:cNvPr id="14" name="椭圆 13"/>
            <p:cNvSpPr/>
            <p:nvPr/>
          </p:nvSpPr>
          <p:spPr>
            <a:xfrm>
              <a:off x="4825750" y="5851669"/>
              <a:ext cx="220164" cy="220164"/>
            </a:xfrm>
            <a:prstGeom prst="ellipse">
              <a:avLst/>
            </a:prstGeom>
            <a:noFill/>
            <a:ln w="12700" cap="flat" cmpd="sng" algn="ctr">
              <a:solidFill>
                <a:srgbClr val="5C307D"/>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white"/>
                </a:solidFill>
                <a:latin typeface="Arial" panose="020B0604020202020204"/>
                <a:ea typeface="微软雅黑" panose="020B0503020204020204" pitchFamily="34" charset="-122"/>
              </a:endParaRPr>
            </a:p>
          </p:txBody>
        </p:sp>
        <p:sp>
          <p:nvSpPr>
            <p:cNvPr id="15" name="椭圆 14"/>
            <p:cNvSpPr/>
            <p:nvPr/>
          </p:nvSpPr>
          <p:spPr>
            <a:xfrm>
              <a:off x="7322211" y="5851669"/>
              <a:ext cx="220164" cy="220164"/>
            </a:xfrm>
            <a:prstGeom prst="ellipse">
              <a:avLst/>
            </a:prstGeom>
            <a:noFill/>
            <a:ln w="12700" cap="flat" cmpd="sng" algn="ctr">
              <a:solidFill>
                <a:srgbClr val="5C307D"/>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r>
                <a:rPr lang="en-US" altLang="zh-CN" kern="0" dirty="0">
                  <a:solidFill>
                    <a:prstClr val="white"/>
                  </a:solidFill>
                  <a:latin typeface="Arial" panose="020B0604020202020204"/>
                  <a:ea typeface="微软雅黑" panose="020B0503020204020204" pitchFamily="34" charset="-122"/>
                </a:rPr>
                <a:t>  </a:t>
              </a:r>
              <a:endParaRPr lang="zh-CN" altLang="en-US" kern="0" dirty="0">
                <a:solidFill>
                  <a:prstClr val="white"/>
                </a:solidFill>
                <a:latin typeface="Arial" panose="020B0604020202020204"/>
                <a:ea typeface="微软雅黑" panose="020B0503020204020204" pitchFamily="34" charset="-122"/>
              </a:endParaRPr>
            </a:p>
          </p:txBody>
        </p:sp>
        <p:sp>
          <p:nvSpPr>
            <p:cNvPr id="16" name="文本占位符 56"/>
            <p:cNvSpPr txBox="1"/>
            <p:nvPr/>
          </p:nvSpPr>
          <p:spPr>
            <a:xfrm>
              <a:off x="5196678" y="5111533"/>
              <a:ext cx="2012315" cy="443865"/>
            </a:xfrm>
            <a:custGeom>
              <a:avLst/>
              <a:gdLst>
                <a:gd name="connsiteX0" fmla="*/ 0 w 1747925"/>
                <a:gd name="connsiteY0" fmla="*/ 176559 h 353120"/>
                <a:gd name="connsiteX1" fmla="*/ 0 w 1747925"/>
                <a:gd name="connsiteY1" fmla="*/ 176560 h 353120"/>
                <a:gd name="connsiteX2" fmla="*/ 0 w 1747925"/>
                <a:gd name="connsiteY2" fmla="*/ 176560 h 353120"/>
                <a:gd name="connsiteX3" fmla="*/ 176560 w 1747925"/>
                <a:gd name="connsiteY3" fmla="*/ 0 h 353120"/>
                <a:gd name="connsiteX4" fmla="*/ 1571365 w 1747925"/>
                <a:gd name="connsiteY4" fmla="*/ 0 h 353120"/>
                <a:gd name="connsiteX5" fmla="*/ 1747925 w 1747925"/>
                <a:gd name="connsiteY5" fmla="*/ 176560 h 353120"/>
                <a:gd name="connsiteX6" fmla="*/ 1747924 w 1747925"/>
                <a:gd name="connsiteY6" fmla="*/ 176560 h 353120"/>
                <a:gd name="connsiteX7" fmla="*/ 1571364 w 1747925"/>
                <a:gd name="connsiteY7" fmla="*/ 353120 h 353120"/>
                <a:gd name="connsiteX8" fmla="*/ 176560 w 1747925"/>
                <a:gd name="connsiteY8" fmla="*/ 353119 h 353120"/>
                <a:gd name="connsiteX9" fmla="*/ 13875 w 1747925"/>
                <a:gd name="connsiteY9" fmla="*/ 245284 h 353120"/>
                <a:gd name="connsiteX10" fmla="*/ 0 w 1747925"/>
                <a:gd name="connsiteY10" fmla="*/ 176560 h 353120"/>
                <a:gd name="connsiteX11" fmla="*/ 13875 w 1747925"/>
                <a:gd name="connsiteY11" fmla="*/ 107835 h 353120"/>
                <a:gd name="connsiteX12" fmla="*/ 176560 w 1747925"/>
                <a:gd name="connsiteY12" fmla="*/ 0 h 35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7925" h="353120">
                  <a:moveTo>
                    <a:pt x="0" y="176559"/>
                  </a:moveTo>
                  <a:lnTo>
                    <a:pt x="0" y="176560"/>
                  </a:lnTo>
                  <a:lnTo>
                    <a:pt x="0" y="176560"/>
                  </a:lnTo>
                  <a:close/>
                  <a:moveTo>
                    <a:pt x="176560" y="0"/>
                  </a:moveTo>
                  <a:lnTo>
                    <a:pt x="1571365" y="0"/>
                  </a:lnTo>
                  <a:cubicBezTo>
                    <a:pt x="1668876" y="0"/>
                    <a:pt x="1747925" y="79049"/>
                    <a:pt x="1747925" y="176560"/>
                  </a:cubicBezTo>
                  <a:lnTo>
                    <a:pt x="1747924" y="176560"/>
                  </a:lnTo>
                  <a:cubicBezTo>
                    <a:pt x="1747924" y="274071"/>
                    <a:pt x="1668875" y="353120"/>
                    <a:pt x="1571364" y="353120"/>
                  </a:cubicBezTo>
                  <a:lnTo>
                    <a:pt x="176560" y="353119"/>
                  </a:lnTo>
                  <a:cubicBezTo>
                    <a:pt x="103427" y="353119"/>
                    <a:pt x="40679" y="308654"/>
                    <a:pt x="13875" y="245284"/>
                  </a:cubicBezTo>
                  <a:lnTo>
                    <a:pt x="0" y="176560"/>
                  </a:lnTo>
                  <a:lnTo>
                    <a:pt x="13875" y="107835"/>
                  </a:lnTo>
                  <a:cubicBezTo>
                    <a:pt x="40679" y="44465"/>
                    <a:pt x="103427" y="0"/>
                    <a:pt x="176560" y="0"/>
                  </a:cubicBezTo>
                  <a:close/>
                </a:path>
              </a:pathLst>
            </a:custGeom>
            <a:solidFill>
              <a:srgbClr val="1A78C3"/>
            </a:solidFill>
          </p:spPr>
          <p:txBody>
            <a:bodyPr vert="horz" wrap="square" lIns="91440" tIns="45720" rIns="91440" bIns="45720" rtlCol="0" anchor="ctr" anchorCtr="0">
              <a:noAutofit/>
            </a:bodyPr>
            <a:lstStyle>
              <a:lvl1pPr marL="0" indent="0" algn="ctr" defTabSz="914400" rtl="0" eaLnBrk="1" latinLnBrk="0" hangingPunct="1">
                <a:lnSpc>
                  <a:spcPct val="90000"/>
                </a:lnSpc>
                <a:spcBef>
                  <a:spcPts val="1000"/>
                </a:spcBef>
                <a:buFontTx/>
                <a:buNone/>
                <a:defRPr sz="1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汇报人</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何博文</a:t>
              </a:r>
            </a:p>
          </p:txBody>
        </p:sp>
        <p:sp>
          <p:nvSpPr>
            <p:cNvPr id="17" name="文本占位符 13"/>
            <p:cNvSpPr txBox="1"/>
            <p:nvPr/>
          </p:nvSpPr>
          <p:spPr>
            <a:xfrm>
              <a:off x="4688360" y="5555398"/>
              <a:ext cx="3028952" cy="29627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sz="2000" b="1" dirty="0">
                  <a:solidFill>
                    <a:sysClr val="windowText" lastClr="000000"/>
                  </a:solidFill>
                  <a:latin typeface="微软雅黑" panose="020B0503020204020204" pitchFamily="34" charset="-122"/>
                  <a:ea typeface="微软雅黑" panose="020B0503020204020204" pitchFamily="34" charset="-122"/>
                </a:rPr>
                <a:t> 2022 / 5 / 12</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2883"/>
    </mc:Choice>
    <mc:Fallback xmlns="">
      <p:transition spd="slow" advClick="0" advTm="288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zh-CN" sz="28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UGTR</a:t>
            </a:r>
            <a:r>
              <a:rPr lang="en-US" altLang="zh-CN" sz="2600" b="1" dirty="0">
                <a:solidFill>
                  <a:sysClr val="windowText" lastClr="000000"/>
                </a:solidFill>
                <a:latin typeface="Arial" panose="020B0604020202020204"/>
                <a:ea typeface="微软雅黑" panose="020B0503020204020204" pitchFamily="34" charset="-122"/>
              </a:rPr>
              <a:t>—</a:t>
            </a:r>
            <a:r>
              <a:rPr lang="zh-CN" altLang="en-US" sz="2600" b="1" dirty="0">
                <a:solidFill>
                  <a:sysClr val="windowText" lastClr="000000"/>
                </a:solidFill>
                <a:latin typeface="Arial" panose="020B0604020202020204"/>
                <a:ea typeface="微软雅黑" panose="020B0503020204020204" pitchFamily="34" charset="-122"/>
              </a:rPr>
              <a:t>原型</a:t>
            </a:r>
            <a:r>
              <a:rPr lang="en-US" altLang="zh-CN" sz="2600" b="1" dirty="0">
                <a:solidFill>
                  <a:sysClr val="windowText" lastClr="000000"/>
                </a:solidFill>
                <a:latin typeface="Arial" panose="020B0604020202020204"/>
                <a:ea typeface="微软雅黑" panose="020B0503020204020204" pitchFamily="34" charset="-122"/>
              </a:rPr>
              <a:t>Transformer</a:t>
            </a:r>
            <a:endParaRPr lang="zh-CN" altLang="en-US" sz="2600" b="1" dirty="0">
              <a:solidFill>
                <a:sysClr val="windowText" lastClr="000000"/>
              </a:solidFill>
              <a:latin typeface="Arial" panose="020B0604020202020204"/>
              <a:ea typeface="微软雅黑" panose="020B0503020204020204" pitchFamily="34" charset="-122"/>
            </a:endParaRPr>
          </a:p>
        </p:txBody>
      </p:sp>
      <p:pic>
        <p:nvPicPr>
          <p:cNvPr id="2" name="图片 1">
            <a:extLst>
              <a:ext uri="{FF2B5EF4-FFF2-40B4-BE49-F238E27FC236}">
                <a16:creationId xmlns:a16="http://schemas.microsoft.com/office/drawing/2014/main" id="{F913F9A0-0AC4-4EFE-8191-31C0F8B03F22}"/>
              </a:ext>
            </a:extLst>
          </p:cNvPr>
          <p:cNvPicPr>
            <a:picLocks noChangeAspect="1"/>
          </p:cNvPicPr>
          <p:nvPr/>
        </p:nvPicPr>
        <p:blipFill>
          <a:blip r:embed="rId5"/>
          <a:stretch>
            <a:fillRect/>
          </a:stretch>
        </p:blipFill>
        <p:spPr>
          <a:xfrm>
            <a:off x="254886" y="1014609"/>
            <a:ext cx="5983077" cy="5022936"/>
          </a:xfrm>
          <a:prstGeom prst="rect">
            <a:avLst/>
          </a:prstGeom>
        </p:spPr>
      </p:pic>
      <p:pic>
        <p:nvPicPr>
          <p:cNvPr id="3" name="图片 2">
            <a:extLst>
              <a:ext uri="{FF2B5EF4-FFF2-40B4-BE49-F238E27FC236}">
                <a16:creationId xmlns:a16="http://schemas.microsoft.com/office/drawing/2014/main" id="{2A0FD8DD-195D-4A1C-8CFD-92F6C967C321}"/>
              </a:ext>
            </a:extLst>
          </p:cNvPr>
          <p:cNvPicPr>
            <a:picLocks noChangeAspect="1"/>
          </p:cNvPicPr>
          <p:nvPr/>
        </p:nvPicPr>
        <p:blipFill>
          <a:blip r:embed="rId6"/>
          <a:stretch>
            <a:fillRect/>
          </a:stretch>
        </p:blipFill>
        <p:spPr>
          <a:xfrm>
            <a:off x="7321383" y="1601866"/>
            <a:ext cx="780952" cy="1600000"/>
          </a:xfrm>
          <a:prstGeom prst="rect">
            <a:avLst/>
          </a:prstGeom>
        </p:spPr>
      </p:pic>
      <p:sp>
        <p:nvSpPr>
          <p:cNvPr id="5" name="箭头: 右 4">
            <a:extLst>
              <a:ext uri="{FF2B5EF4-FFF2-40B4-BE49-F238E27FC236}">
                <a16:creationId xmlns:a16="http://schemas.microsoft.com/office/drawing/2014/main" id="{415C2682-443E-4AD7-99AC-FF03A7210F18}"/>
              </a:ext>
            </a:extLst>
          </p:cNvPr>
          <p:cNvSpPr/>
          <p:nvPr/>
        </p:nvSpPr>
        <p:spPr>
          <a:xfrm>
            <a:off x="8229600" y="2167002"/>
            <a:ext cx="989556" cy="2254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87968BB-B078-4841-8BCA-D5E8D172597A}"/>
              </a:ext>
            </a:extLst>
          </p:cNvPr>
          <p:cNvPicPr>
            <a:picLocks noChangeAspect="1"/>
          </p:cNvPicPr>
          <p:nvPr/>
        </p:nvPicPr>
        <p:blipFill>
          <a:blip r:embed="rId7"/>
          <a:stretch>
            <a:fillRect/>
          </a:stretch>
        </p:blipFill>
        <p:spPr>
          <a:xfrm>
            <a:off x="9342833" y="1470601"/>
            <a:ext cx="771429" cy="1561905"/>
          </a:xfrm>
          <a:prstGeom prst="rect">
            <a:avLst/>
          </a:prstGeom>
        </p:spPr>
      </p:pic>
      <p:sp>
        <p:nvSpPr>
          <p:cNvPr id="23" name="文本框 22">
            <a:extLst>
              <a:ext uri="{FF2B5EF4-FFF2-40B4-BE49-F238E27FC236}">
                <a16:creationId xmlns:a16="http://schemas.microsoft.com/office/drawing/2014/main" id="{9AB97859-4A83-43C5-A68C-3254149741AA}"/>
              </a:ext>
            </a:extLst>
          </p:cNvPr>
          <p:cNvSpPr txBox="1"/>
          <p:nvPr/>
        </p:nvSpPr>
        <p:spPr>
          <a:xfrm>
            <a:off x="8187848" y="1931813"/>
            <a:ext cx="1256778" cy="276999"/>
          </a:xfrm>
          <a:prstGeom prst="rect">
            <a:avLst/>
          </a:prstGeom>
          <a:noFill/>
        </p:spPr>
        <p:txBody>
          <a:bodyPr wrap="square" rtlCol="0">
            <a:spAutoFit/>
          </a:bodyPr>
          <a:lstStyle/>
          <a:p>
            <a:r>
              <a:rPr lang="en-US" altLang="zh-CN" sz="1200" b="1" dirty="0">
                <a:solidFill>
                  <a:srgbClr val="FF0000"/>
                </a:solidFill>
              </a:rPr>
              <a:t>prototyping</a:t>
            </a:r>
          </a:p>
        </p:txBody>
      </p:sp>
      <p:grpSp>
        <p:nvGrpSpPr>
          <p:cNvPr id="9" name="组合 8">
            <a:extLst>
              <a:ext uri="{FF2B5EF4-FFF2-40B4-BE49-F238E27FC236}">
                <a16:creationId xmlns:a16="http://schemas.microsoft.com/office/drawing/2014/main" id="{8F735AF3-A546-4879-A67D-343167F3738D}"/>
              </a:ext>
            </a:extLst>
          </p:cNvPr>
          <p:cNvGrpSpPr/>
          <p:nvPr/>
        </p:nvGrpSpPr>
        <p:grpSpPr>
          <a:xfrm>
            <a:off x="7078592" y="4025748"/>
            <a:ext cx="4445354" cy="1015663"/>
            <a:chOff x="6765442" y="3675020"/>
            <a:chExt cx="4445354" cy="1015663"/>
          </a:xfrm>
        </p:grpSpPr>
        <p:sp>
          <p:nvSpPr>
            <p:cNvPr id="24" name="文本框 23">
              <a:extLst>
                <a:ext uri="{FF2B5EF4-FFF2-40B4-BE49-F238E27FC236}">
                  <a16:creationId xmlns:a16="http://schemas.microsoft.com/office/drawing/2014/main" id="{E03C92C2-8E13-4C1E-9382-EB0D18182027}"/>
                </a:ext>
              </a:extLst>
            </p:cNvPr>
            <p:cNvSpPr txBox="1"/>
            <p:nvPr/>
          </p:nvSpPr>
          <p:spPr>
            <a:xfrm>
              <a:off x="6765442" y="3675020"/>
              <a:ext cx="4445354" cy="1015663"/>
            </a:xfrm>
            <a:prstGeom prst="rect">
              <a:avLst/>
            </a:prstGeom>
            <a:noFill/>
          </p:spPr>
          <p:txBody>
            <a:bodyPr wrap="square" rtlCol="0">
              <a:spAutoFit/>
            </a:bodyPr>
            <a:lstStyle/>
            <a:p>
              <a:r>
                <a:rPr lang="en-US" altLang="zh-CN" sz="2000" b="1" dirty="0"/>
                <a:t>1</a:t>
              </a:r>
              <a:r>
                <a:rPr lang="zh-CN" altLang="en-US" sz="2000" b="1" dirty="0"/>
                <a:t>、通过迭代的策略来得到</a:t>
              </a:r>
              <a:endParaRPr lang="en-US" altLang="zh-CN" sz="2000" b="1" dirty="0"/>
            </a:p>
            <a:p>
              <a:r>
                <a:rPr lang="en-US" altLang="zh-CN" sz="2000" b="1" dirty="0"/>
                <a:t>2</a:t>
              </a:r>
              <a:r>
                <a:rPr lang="zh-CN" altLang="en-US" sz="2000" b="1" dirty="0"/>
                <a:t>、固定        进行计算</a:t>
              </a:r>
              <a:r>
                <a:rPr lang="en-US" altLang="zh-CN" sz="2000" b="1" dirty="0"/>
                <a:t>affinity map</a:t>
              </a:r>
              <a:r>
                <a:rPr lang="zh-CN" altLang="en-US" sz="2000" b="1" dirty="0"/>
                <a:t> </a:t>
              </a:r>
              <a:r>
                <a:rPr lang="en-US" altLang="zh-CN" sz="2000" b="1" dirty="0"/>
                <a:t>A</a:t>
              </a:r>
            </a:p>
            <a:p>
              <a:r>
                <a:rPr lang="en-US" altLang="zh-CN" sz="2000" b="1" dirty="0"/>
                <a:t>3</a:t>
              </a:r>
              <a:r>
                <a:rPr lang="zh-CN" altLang="en-US" sz="2000" b="1" dirty="0"/>
                <a:t>、固定</a:t>
              </a:r>
              <a:r>
                <a:rPr lang="en-US" altLang="zh-CN" sz="2000" b="1" dirty="0"/>
                <a:t>F</a:t>
              </a:r>
              <a:r>
                <a:rPr lang="zh-CN" altLang="en-US" sz="2000" b="1" dirty="0"/>
                <a:t>进行更新</a:t>
              </a:r>
              <a:r>
                <a:rPr lang="en-US" altLang="zh-CN" sz="2000" b="1" dirty="0"/>
                <a:t>prototypes </a:t>
              </a:r>
            </a:p>
          </p:txBody>
        </p:sp>
        <p:graphicFrame>
          <p:nvGraphicFramePr>
            <p:cNvPr id="8" name="对象 7">
              <a:extLst>
                <a:ext uri="{FF2B5EF4-FFF2-40B4-BE49-F238E27FC236}">
                  <a16:creationId xmlns:a16="http://schemas.microsoft.com/office/drawing/2014/main" id="{382A292D-C658-4112-B0B4-89832B14DBD6}"/>
                </a:ext>
              </a:extLst>
            </p:cNvPr>
            <p:cNvGraphicFramePr>
              <a:graphicFrameLocks noChangeAspect="1"/>
            </p:cNvGraphicFramePr>
            <p:nvPr>
              <p:extLst>
                <p:ext uri="{D42A27DB-BD31-4B8C-83A1-F6EECF244321}">
                  <p14:modId xmlns:p14="http://schemas.microsoft.com/office/powerpoint/2010/main" val="2587794398"/>
                </p:ext>
              </p:extLst>
            </p:nvPr>
          </p:nvGraphicFramePr>
          <p:xfrm>
            <a:off x="9795354" y="3677890"/>
            <a:ext cx="526093" cy="423702"/>
          </p:xfrm>
          <a:graphic>
            <a:graphicData uri="http://schemas.openxmlformats.org/presentationml/2006/ole">
              <mc:AlternateContent xmlns:mc="http://schemas.openxmlformats.org/markup-compatibility/2006">
                <mc:Choice xmlns:v="urn:schemas-microsoft-com:vml" Requires="v">
                  <p:oleObj spid="_x0000_s1289" name="Equation" r:id="rId8" imgW="253800" imgH="190440" progId="Equation.DSMT4">
                    <p:embed/>
                  </p:oleObj>
                </mc:Choice>
                <mc:Fallback>
                  <p:oleObj name="Equation" r:id="rId8" imgW="253800" imgH="190440" progId="Equation.DSMT4">
                    <p:embed/>
                    <p:pic>
                      <p:nvPicPr>
                        <p:cNvPr id="0" name=""/>
                        <p:cNvPicPr/>
                        <p:nvPr/>
                      </p:nvPicPr>
                      <p:blipFill>
                        <a:blip r:embed="rId9"/>
                        <a:stretch>
                          <a:fillRect/>
                        </a:stretch>
                      </p:blipFill>
                      <p:spPr>
                        <a:xfrm>
                          <a:off x="9795354" y="3677890"/>
                          <a:ext cx="526093" cy="423702"/>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DAE43725-0F51-45D4-8252-4C4433E35935}"/>
                </a:ext>
              </a:extLst>
            </p:cNvPr>
            <p:cNvGraphicFramePr>
              <a:graphicFrameLocks noChangeAspect="1"/>
            </p:cNvGraphicFramePr>
            <p:nvPr>
              <p:extLst>
                <p:ext uri="{D42A27DB-BD31-4B8C-83A1-F6EECF244321}">
                  <p14:modId xmlns:p14="http://schemas.microsoft.com/office/powerpoint/2010/main" val="650582311"/>
                </p:ext>
              </p:extLst>
            </p:nvPr>
          </p:nvGraphicFramePr>
          <p:xfrm>
            <a:off x="7768225" y="3980603"/>
            <a:ext cx="526093" cy="423702"/>
          </p:xfrm>
          <a:graphic>
            <a:graphicData uri="http://schemas.openxmlformats.org/presentationml/2006/ole">
              <mc:AlternateContent xmlns:mc="http://schemas.openxmlformats.org/markup-compatibility/2006">
                <mc:Choice xmlns:v="urn:schemas-microsoft-com:vml" Requires="v">
                  <p:oleObj spid="_x0000_s1290" name="Equation" r:id="rId10" imgW="253800" imgH="190440" progId="Equation.DSMT4">
                    <p:embed/>
                  </p:oleObj>
                </mc:Choice>
                <mc:Fallback>
                  <p:oleObj name="Equation" r:id="rId10" imgW="253800" imgH="190440" progId="Equation.DSMT4">
                    <p:embed/>
                    <p:pic>
                      <p:nvPicPr>
                        <p:cNvPr id="8" name="对象 7">
                          <a:extLst>
                            <a:ext uri="{FF2B5EF4-FFF2-40B4-BE49-F238E27FC236}">
                              <a16:creationId xmlns:a16="http://schemas.microsoft.com/office/drawing/2014/main" id="{382A292D-C658-4112-B0B4-89832B14DBD6}"/>
                            </a:ext>
                          </a:extLst>
                        </p:cNvPr>
                        <p:cNvPicPr/>
                        <p:nvPr/>
                      </p:nvPicPr>
                      <p:blipFill>
                        <a:blip r:embed="rId9"/>
                        <a:stretch>
                          <a:fillRect/>
                        </a:stretch>
                      </p:blipFill>
                      <p:spPr>
                        <a:xfrm>
                          <a:off x="7768225" y="3980603"/>
                          <a:ext cx="526093" cy="423702"/>
                        </a:xfrm>
                        <a:prstGeom prst="rect">
                          <a:avLst/>
                        </a:prstGeom>
                      </p:spPr>
                    </p:pic>
                  </p:oleObj>
                </mc:Fallback>
              </mc:AlternateContent>
            </a:graphicData>
          </a:graphic>
        </p:graphicFrame>
      </p:grpSp>
      <p:sp>
        <p:nvSpPr>
          <p:cNvPr id="30" name="矩形 29">
            <a:extLst>
              <a:ext uri="{FF2B5EF4-FFF2-40B4-BE49-F238E27FC236}">
                <a16:creationId xmlns:a16="http://schemas.microsoft.com/office/drawing/2014/main" id="{4C6F7CE8-876C-4599-8331-77EB3DFCF067}"/>
              </a:ext>
            </a:extLst>
          </p:cNvPr>
          <p:cNvSpPr/>
          <p:nvPr/>
        </p:nvSpPr>
        <p:spPr>
          <a:xfrm>
            <a:off x="2041741" y="3745281"/>
            <a:ext cx="2467628" cy="726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E11F2469-FA9D-4546-8103-F7DCE2E6441E}"/>
              </a:ext>
            </a:extLst>
          </p:cNvPr>
          <p:cNvSpPr/>
          <p:nvPr/>
        </p:nvSpPr>
        <p:spPr>
          <a:xfrm>
            <a:off x="2031304" y="5313124"/>
            <a:ext cx="2467628" cy="7640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7806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zh-CN" sz="28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UGTR</a:t>
            </a:r>
            <a:r>
              <a:rPr lang="en-US" altLang="zh-CN" sz="2600" b="1" dirty="0">
                <a:solidFill>
                  <a:sysClr val="windowText" lastClr="000000"/>
                </a:solidFill>
                <a:latin typeface="Arial" panose="020B0604020202020204"/>
                <a:ea typeface="微软雅黑" panose="020B0503020204020204" pitchFamily="34" charset="-122"/>
              </a:rPr>
              <a:t>—</a:t>
            </a:r>
            <a:r>
              <a:rPr lang="zh-CN" altLang="en-US" sz="2600" b="1" dirty="0">
                <a:solidFill>
                  <a:sysClr val="windowText" lastClr="000000"/>
                </a:solidFill>
                <a:latin typeface="Arial" panose="020B0604020202020204"/>
                <a:ea typeface="微软雅黑" panose="020B0503020204020204" pitchFamily="34" charset="-122"/>
              </a:rPr>
              <a:t>原型</a:t>
            </a:r>
            <a:r>
              <a:rPr lang="en-US" altLang="zh-CN" sz="2600" b="1" dirty="0">
                <a:solidFill>
                  <a:sysClr val="windowText" lastClr="000000"/>
                </a:solidFill>
                <a:latin typeface="Arial" panose="020B0604020202020204"/>
                <a:ea typeface="微软雅黑" panose="020B0503020204020204" pitchFamily="34" charset="-122"/>
              </a:rPr>
              <a:t>Transformer</a:t>
            </a:r>
            <a:endParaRPr lang="zh-CN" altLang="en-US" sz="2600" b="1" dirty="0">
              <a:solidFill>
                <a:sysClr val="windowText" lastClr="000000"/>
              </a:solidFill>
              <a:latin typeface="Arial" panose="020B0604020202020204"/>
              <a:ea typeface="微软雅黑" panose="020B0503020204020204" pitchFamily="34" charset="-122"/>
            </a:endParaRPr>
          </a:p>
        </p:txBody>
      </p:sp>
      <p:sp>
        <p:nvSpPr>
          <p:cNvPr id="28" name="文本框 27">
            <a:extLst>
              <a:ext uri="{FF2B5EF4-FFF2-40B4-BE49-F238E27FC236}">
                <a16:creationId xmlns:a16="http://schemas.microsoft.com/office/drawing/2014/main" id="{A67F865A-ADB9-4854-AF02-BF8E237C3B19}"/>
              </a:ext>
            </a:extLst>
          </p:cNvPr>
          <p:cNvSpPr txBox="1"/>
          <p:nvPr/>
        </p:nvSpPr>
        <p:spPr>
          <a:xfrm>
            <a:off x="6677758" y="3762701"/>
            <a:ext cx="4445354" cy="707886"/>
          </a:xfrm>
          <a:prstGeom prst="rect">
            <a:avLst/>
          </a:prstGeom>
          <a:noFill/>
        </p:spPr>
        <p:txBody>
          <a:bodyPr wrap="square" rtlCol="0">
            <a:spAutoFit/>
          </a:bodyPr>
          <a:lstStyle/>
          <a:p>
            <a:r>
              <a:rPr lang="en-US" altLang="zh-CN" sz="2000" b="1" dirty="0"/>
              <a:t>Prototyping</a:t>
            </a:r>
            <a:r>
              <a:rPr lang="zh-CN" altLang="en-US" sz="2000" b="1" dirty="0"/>
              <a:t>的目的是让</a:t>
            </a:r>
            <a:r>
              <a:rPr lang="en-US" altLang="zh-CN" sz="2000" b="1" dirty="0"/>
              <a:t>prototypes</a:t>
            </a:r>
            <a:r>
              <a:rPr lang="zh-CN" altLang="en-US" sz="2000" b="1" dirty="0"/>
              <a:t>之间的距离拉大</a:t>
            </a:r>
            <a:endParaRPr lang="en-US" altLang="zh-CN" sz="2000" b="1" dirty="0">
              <a:solidFill>
                <a:srgbClr val="FF0000"/>
              </a:solidFill>
            </a:endParaRPr>
          </a:p>
        </p:txBody>
      </p:sp>
      <p:pic>
        <p:nvPicPr>
          <p:cNvPr id="10" name="图片 9">
            <a:extLst>
              <a:ext uri="{FF2B5EF4-FFF2-40B4-BE49-F238E27FC236}">
                <a16:creationId xmlns:a16="http://schemas.microsoft.com/office/drawing/2014/main" id="{D1FE78C0-A09E-422C-8356-DE2D0B68A9F7}"/>
              </a:ext>
            </a:extLst>
          </p:cNvPr>
          <p:cNvPicPr>
            <a:picLocks noChangeAspect="1"/>
          </p:cNvPicPr>
          <p:nvPr/>
        </p:nvPicPr>
        <p:blipFill>
          <a:blip r:embed="rId4"/>
          <a:stretch>
            <a:fillRect/>
          </a:stretch>
        </p:blipFill>
        <p:spPr>
          <a:xfrm>
            <a:off x="922368" y="2053635"/>
            <a:ext cx="5361905" cy="2400000"/>
          </a:xfrm>
          <a:prstGeom prst="rect">
            <a:avLst/>
          </a:prstGeom>
        </p:spPr>
      </p:pic>
      <p:pic>
        <p:nvPicPr>
          <p:cNvPr id="11" name="图片 10">
            <a:extLst>
              <a:ext uri="{FF2B5EF4-FFF2-40B4-BE49-F238E27FC236}">
                <a16:creationId xmlns:a16="http://schemas.microsoft.com/office/drawing/2014/main" id="{3703F133-4E8C-4EEA-87BE-BD0990AEE222}"/>
              </a:ext>
            </a:extLst>
          </p:cNvPr>
          <p:cNvPicPr>
            <a:picLocks noChangeAspect="1"/>
          </p:cNvPicPr>
          <p:nvPr/>
        </p:nvPicPr>
        <p:blipFill>
          <a:blip r:embed="rId5"/>
          <a:stretch>
            <a:fillRect/>
          </a:stretch>
        </p:blipFill>
        <p:spPr>
          <a:xfrm>
            <a:off x="7887027" y="1646899"/>
            <a:ext cx="2104762" cy="1885714"/>
          </a:xfrm>
          <a:prstGeom prst="rect">
            <a:avLst/>
          </a:prstGeom>
        </p:spPr>
      </p:pic>
    </p:spTree>
    <p:extLst>
      <p:ext uri="{BB962C8B-B14F-4D97-AF65-F5344CB8AC3E}">
        <p14:creationId xmlns:p14="http://schemas.microsoft.com/office/powerpoint/2010/main" val="186513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zh-CN" sz="28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UGTR</a:t>
            </a:r>
            <a:r>
              <a:rPr lang="en-US" altLang="zh-CN" sz="2600" b="1" dirty="0">
                <a:solidFill>
                  <a:sysClr val="windowText" lastClr="000000"/>
                </a:solidFill>
                <a:latin typeface="Arial" panose="020B0604020202020204"/>
                <a:ea typeface="微软雅黑" panose="020B0503020204020204" pitchFamily="34" charset="-122"/>
              </a:rPr>
              <a:t>—</a:t>
            </a:r>
            <a:r>
              <a:rPr lang="zh-CN" altLang="en-US" sz="2600" b="1" dirty="0">
                <a:solidFill>
                  <a:sysClr val="windowText" lastClr="000000"/>
                </a:solidFill>
                <a:latin typeface="Arial" panose="020B0604020202020204"/>
                <a:ea typeface="微软雅黑" panose="020B0503020204020204" pitchFamily="34" charset="-122"/>
              </a:rPr>
              <a:t>原型</a:t>
            </a:r>
            <a:r>
              <a:rPr lang="en-US" altLang="zh-CN" sz="2600" b="1" dirty="0">
                <a:solidFill>
                  <a:sysClr val="windowText" lastClr="000000"/>
                </a:solidFill>
                <a:latin typeface="Arial" panose="020B0604020202020204"/>
                <a:ea typeface="微软雅黑" panose="020B0503020204020204" pitchFamily="34" charset="-122"/>
              </a:rPr>
              <a:t>Transformer</a:t>
            </a:r>
            <a:endParaRPr lang="zh-CN" altLang="en-US" sz="2600" b="1" dirty="0">
              <a:solidFill>
                <a:sysClr val="windowText" lastClr="000000"/>
              </a:solidFill>
              <a:latin typeface="Arial" panose="020B0604020202020204"/>
              <a:ea typeface="微软雅黑" panose="020B0503020204020204" pitchFamily="34" charset="-122"/>
            </a:endParaRPr>
          </a:p>
        </p:txBody>
      </p:sp>
      <p:pic>
        <p:nvPicPr>
          <p:cNvPr id="4" name="图片 3">
            <a:extLst>
              <a:ext uri="{FF2B5EF4-FFF2-40B4-BE49-F238E27FC236}">
                <a16:creationId xmlns:a16="http://schemas.microsoft.com/office/drawing/2014/main" id="{E4A76E8E-2E6B-4A42-8F54-EBEBD53547CE}"/>
              </a:ext>
            </a:extLst>
          </p:cNvPr>
          <p:cNvPicPr>
            <a:picLocks noChangeAspect="1"/>
          </p:cNvPicPr>
          <p:nvPr/>
        </p:nvPicPr>
        <p:blipFill>
          <a:blip r:embed="rId4"/>
          <a:stretch>
            <a:fillRect/>
          </a:stretch>
        </p:blipFill>
        <p:spPr>
          <a:xfrm>
            <a:off x="830442" y="1446074"/>
            <a:ext cx="5295238" cy="2638095"/>
          </a:xfrm>
          <a:prstGeom prst="rect">
            <a:avLst/>
          </a:prstGeom>
        </p:spPr>
      </p:pic>
      <p:pic>
        <p:nvPicPr>
          <p:cNvPr id="7" name="图片 6">
            <a:extLst>
              <a:ext uri="{FF2B5EF4-FFF2-40B4-BE49-F238E27FC236}">
                <a16:creationId xmlns:a16="http://schemas.microsoft.com/office/drawing/2014/main" id="{6C62CFBF-0F87-4413-8CE2-349184016842}"/>
              </a:ext>
            </a:extLst>
          </p:cNvPr>
          <p:cNvPicPr>
            <a:picLocks noChangeAspect="1"/>
          </p:cNvPicPr>
          <p:nvPr/>
        </p:nvPicPr>
        <p:blipFill>
          <a:blip r:embed="rId5"/>
          <a:stretch>
            <a:fillRect/>
          </a:stretch>
        </p:blipFill>
        <p:spPr>
          <a:xfrm>
            <a:off x="913153" y="4485229"/>
            <a:ext cx="5104762" cy="1019048"/>
          </a:xfrm>
          <a:prstGeom prst="rect">
            <a:avLst/>
          </a:prstGeom>
        </p:spPr>
      </p:pic>
      <p:sp>
        <p:nvSpPr>
          <p:cNvPr id="28" name="文本框 27">
            <a:extLst>
              <a:ext uri="{FF2B5EF4-FFF2-40B4-BE49-F238E27FC236}">
                <a16:creationId xmlns:a16="http://schemas.microsoft.com/office/drawing/2014/main" id="{A67F865A-ADB9-4854-AF02-BF8E237C3B19}"/>
              </a:ext>
            </a:extLst>
          </p:cNvPr>
          <p:cNvSpPr txBox="1"/>
          <p:nvPr/>
        </p:nvSpPr>
        <p:spPr>
          <a:xfrm>
            <a:off x="6765440" y="2660411"/>
            <a:ext cx="4445354" cy="707886"/>
          </a:xfrm>
          <a:prstGeom prst="rect">
            <a:avLst/>
          </a:prstGeom>
          <a:noFill/>
        </p:spPr>
        <p:txBody>
          <a:bodyPr wrap="square" rtlCol="0">
            <a:spAutoFit/>
          </a:bodyPr>
          <a:lstStyle/>
          <a:p>
            <a:r>
              <a:rPr lang="zh-CN" altLang="en-US" sz="2000" b="1" dirty="0"/>
              <a:t>利用多头注意力来使得</a:t>
            </a:r>
            <a:r>
              <a:rPr lang="en-US" altLang="zh-CN" sz="2000" b="1" dirty="0"/>
              <a:t>prototypes</a:t>
            </a:r>
            <a:r>
              <a:rPr lang="zh-CN" altLang="en-US" sz="2000" b="1" dirty="0"/>
              <a:t>更具有</a:t>
            </a:r>
            <a:r>
              <a:rPr lang="zh-CN" altLang="en-US" sz="2000" b="1" dirty="0">
                <a:solidFill>
                  <a:srgbClr val="FF0000"/>
                </a:solidFill>
              </a:rPr>
              <a:t>鉴别性</a:t>
            </a:r>
            <a:endParaRPr lang="en-US" altLang="zh-CN" sz="2000" b="1" dirty="0">
              <a:solidFill>
                <a:srgbClr val="FF0000"/>
              </a:solidFill>
            </a:endParaRPr>
          </a:p>
        </p:txBody>
      </p:sp>
    </p:spTree>
    <p:extLst>
      <p:ext uri="{BB962C8B-B14F-4D97-AF65-F5344CB8AC3E}">
        <p14:creationId xmlns:p14="http://schemas.microsoft.com/office/powerpoint/2010/main" val="42943021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zh-CN" sz="28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UGTR</a:t>
            </a:r>
            <a:r>
              <a:rPr lang="en-US" altLang="zh-CN" sz="2600" b="1" dirty="0">
                <a:solidFill>
                  <a:sysClr val="windowText" lastClr="000000"/>
                </a:solidFill>
                <a:latin typeface="Arial" panose="020B0604020202020204"/>
                <a:ea typeface="微软雅黑" panose="020B0503020204020204" pitchFamily="34" charset="-122"/>
              </a:rPr>
              <a:t>—</a:t>
            </a:r>
            <a:r>
              <a:rPr lang="zh-CN" altLang="en-US" sz="2600" b="1" dirty="0">
                <a:solidFill>
                  <a:sysClr val="windowText" lastClr="000000"/>
                </a:solidFill>
                <a:latin typeface="Arial" panose="020B0604020202020204"/>
                <a:ea typeface="微软雅黑" panose="020B0503020204020204" pitchFamily="34" charset="-122"/>
              </a:rPr>
              <a:t>不确定性引导的</a:t>
            </a:r>
            <a:r>
              <a:rPr lang="en-US" altLang="zh-CN" sz="2600" b="1" dirty="0">
                <a:solidFill>
                  <a:sysClr val="windowText" lastClr="000000"/>
                </a:solidFill>
                <a:latin typeface="Arial" panose="020B0604020202020204"/>
                <a:ea typeface="微软雅黑" panose="020B0503020204020204" pitchFamily="34" charset="-122"/>
              </a:rPr>
              <a:t>Transformer</a:t>
            </a:r>
            <a:endParaRPr lang="zh-CN" altLang="en-US" sz="2600" b="1" dirty="0">
              <a:solidFill>
                <a:sysClr val="windowText" lastClr="000000"/>
              </a:solidFill>
              <a:latin typeface="Arial" panose="020B0604020202020204"/>
              <a:ea typeface="微软雅黑" panose="020B0503020204020204" pitchFamily="34" charset="-122"/>
            </a:endParaRPr>
          </a:p>
        </p:txBody>
      </p:sp>
      <p:pic>
        <p:nvPicPr>
          <p:cNvPr id="17" name="图片 16">
            <a:extLst>
              <a:ext uri="{FF2B5EF4-FFF2-40B4-BE49-F238E27FC236}">
                <a16:creationId xmlns:a16="http://schemas.microsoft.com/office/drawing/2014/main" id="{555DDDE8-68DC-468D-A57D-F737CB80E070}"/>
              </a:ext>
            </a:extLst>
          </p:cNvPr>
          <p:cNvPicPr>
            <a:picLocks noChangeAspect="1"/>
          </p:cNvPicPr>
          <p:nvPr/>
        </p:nvPicPr>
        <p:blipFill>
          <a:blip r:embed="rId4"/>
          <a:stretch>
            <a:fillRect/>
          </a:stretch>
        </p:blipFill>
        <p:spPr>
          <a:xfrm>
            <a:off x="433853" y="1175067"/>
            <a:ext cx="5361905" cy="4733333"/>
          </a:xfrm>
          <a:prstGeom prst="rect">
            <a:avLst/>
          </a:prstGeom>
        </p:spPr>
      </p:pic>
      <p:sp>
        <p:nvSpPr>
          <p:cNvPr id="18" name="矩形 17">
            <a:extLst>
              <a:ext uri="{FF2B5EF4-FFF2-40B4-BE49-F238E27FC236}">
                <a16:creationId xmlns:a16="http://schemas.microsoft.com/office/drawing/2014/main" id="{137915CA-F1B6-4C58-BA3F-B6B63B7A229D}"/>
              </a:ext>
            </a:extLst>
          </p:cNvPr>
          <p:cNvSpPr/>
          <p:nvPr/>
        </p:nvSpPr>
        <p:spPr>
          <a:xfrm>
            <a:off x="570490" y="2830883"/>
            <a:ext cx="5103799" cy="1691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CC582D7E-D3F3-40F5-9701-2F51162C5D73}"/>
              </a:ext>
            </a:extLst>
          </p:cNvPr>
          <p:cNvPicPr>
            <a:picLocks noChangeAspect="1"/>
          </p:cNvPicPr>
          <p:nvPr/>
        </p:nvPicPr>
        <p:blipFill>
          <a:blip r:embed="rId5"/>
          <a:stretch>
            <a:fillRect/>
          </a:stretch>
        </p:blipFill>
        <p:spPr>
          <a:xfrm>
            <a:off x="7287330" y="2470191"/>
            <a:ext cx="1876190" cy="314286"/>
          </a:xfrm>
          <a:prstGeom prst="rect">
            <a:avLst/>
          </a:prstGeom>
        </p:spPr>
      </p:pic>
      <p:pic>
        <p:nvPicPr>
          <p:cNvPr id="3" name="图片 2">
            <a:extLst>
              <a:ext uri="{FF2B5EF4-FFF2-40B4-BE49-F238E27FC236}">
                <a16:creationId xmlns:a16="http://schemas.microsoft.com/office/drawing/2014/main" id="{79A3CFBA-B370-44CB-BCFC-7797F4DA5583}"/>
              </a:ext>
            </a:extLst>
          </p:cNvPr>
          <p:cNvPicPr>
            <a:picLocks noChangeAspect="1"/>
          </p:cNvPicPr>
          <p:nvPr/>
        </p:nvPicPr>
        <p:blipFill>
          <a:blip r:embed="rId6"/>
          <a:stretch>
            <a:fillRect/>
          </a:stretch>
        </p:blipFill>
        <p:spPr>
          <a:xfrm>
            <a:off x="6063318" y="3109650"/>
            <a:ext cx="5276190" cy="2066667"/>
          </a:xfrm>
          <a:prstGeom prst="rect">
            <a:avLst/>
          </a:prstGeom>
        </p:spPr>
      </p:pic>
      <p:sp>
        <p:nvSpPr>
          <p:cNvPr id="21" name="文本框 20">
            <a:extLst>
              <a:ext uri="{FF2B5EF4-FFF2-40B4-BE49-F238E27FC236}">
                <a16:creationId xmlns:a16="http://schemas.microsoft.com/office/drawing/2014/main" id="{D87C45CE-8610-40E6-90C4-555FEE7E75C9}"/>
              </a:ext>
            </a:extLst>
          </p:cNvPr>
          <p:cNvSpPr txBox="1"/>
          <p:nvPr/>
        </p:nvSpPr>
        <p:spPr>
          <a:xfrm>
            <a:off x="6176716" y="1608223"/>
            <a:ext cx="4445354" cy="400110"/>
          </a:xfrm>
          <a:prstGeom prst="rect">
            <a:avLst/>
          </a:prstGeom>
          <a:noFill/>
        </p:spPr>
        <p:txBody>
          <a:bodyPr wrap="square" rtlCol="0">
            <a:spAutoFit/>
          </a:bodyPr>
          <a:lstStyle/>
          <a:p>
            <a:r>
              <a:rPr lang="en-US" altLang="zh-CN" sz="2000" b="1" dirty="0"/>
              <a:t>Multi-head cross-attention</a:t>
            </a:r>
            <a:endParaRPr lang="en-US" altLang="zh-CN" sz="2000" b="1" dirty="0">
              <a:solidFill>
                <a:srgbClr val="FF0000"/>
              </a:solidFill>
            </a:endParaRPr>
          </a:p>
        </p:txBody>
      </p:sp>
    </p:spTree>
    <p:extLst>
      <p:ext uri="{BB962C8B-B14F-4D97-AF65-F5344CB8AC3E}">
        <p14:creationId xmlns:p14="http://schemas.microsoft.com/office/powerpoint/2010/main" val="2587619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zh-CN" sz="28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UGTR</a:t>
            </a:r>
            <a:r>
              <a:rPr lang="en-US" altLang="zh-CN" sz="2600" b="1" dirty="0">
                <a:solidFill>
                  <a:sysClr val="windowText" lastClr="000000"/>
                </a:solidFill>
                <a:latin typeface="Arial" panose="020B0604020202020204"/>
                <a:ea typeface="微软雅黑" panose="020B0503020204020204" pitchFamily="34" charset="-122"/>
              </a:rPr>
              <a:t>—</a:t>
            </a:r>
            <a:r>
              <a:rPr lang="zh-CN" altLang="en-US" sz="2600" b="1" dirty="0">
                <a:solidFill>
                  <a:sysClr val="windowText" lastClr="000000"/>
                </a:solidFill>
                <a:latin typeface="Arial" panose="020B0604020202020204"/>
                <a:ea typeface="微软雅黑" panose="020B0503020204020204" pitchFamily="34" charset="-122"/>
              </a:rPr>
              <a:t>不确定性引导的</a:t>
            </a:r>
            <a:r>
              <a:rPr lang="en-US" altLang="zh-CN" sz="2600" b="1" dirty="0">
                <a:solidFill>
                  <a:sysClr val="windowText" lastClr="000000"/>
                </a:solidFill>
                <a:latin typeface="Arial" panose="020B0604020202020204"/>
                <a:ea typeface="微软雅黑" panose="020B0503020204020204" pitchFamily="34" charset="-122"/>
              </a:rPr>
              <a:t>Transformer</a:t>
            </a:r>
            <a:endParaRPr lang="zh-CN" altLang="en-US" sz="2600" b="1" dirty="0">
              <a:solidFill>
                <a:sysClr val="windowText" lastClr="000000"/>
              </a:solidFill>
              <a:latin typeface="Arial" panose="020B0604020202020204"/>
              <a:ea typeface="微软雅黑" panose="020B0503020204020204" pitchFamily="34" charset="-122"/>
            </a:endParaRPr>
          </a:p>
        </p:txBody>
      </p:sp>
      <p:sp>
        <p:nvSpPr>
          <p:cNvPr id="20" name="文本框 19">
            <a:extLst>
              <a:ext uri="{FF2B5EF4-FFF2-40B4-BE49-F238E27FC236}">
                <a16:creationId xmlns:a16="http://schemas.microsoft.com/office/drawing/2014/main" id="{CC87AD99-5F6F-43BA-B40C-0B98D585BE42}"/>
              </a:ext>
            </a:extLst>
          </p:cNvPr>
          <p:cNvSpPr txBox="1"/>
          <p:nvPr/>
        </p:nvSpPr>
        <p:spPr>
          <a:xfrm>
            <a:off x="6114086" y="2585254"/>
            <a:ext cx="4883766" cy="1015663"/>
          </a:xfrm>
          <a:prstGeom prst="rect">
            <a:avLst/>
          </a:prstGeom>
          <a:noFill/>
        </p:spPr>
        <p:txBody>
          <a:bodyPr wrap="square" rtlCol="0">
            <a:spAutoFit/>
          </a:bodyPr>
          <a:lstStyle/>
          <a:p>
            <a:r>
              <a:rPr lang="zh-CN" altLang="en-US" sz="2000" b="1" dirty="0"/>
              <a:t>通过引入的</a:t>
            </a:r>
            <a:r>
              <a:rPr lang="en-US" altLang="zh-CN" sz="2000" b="1" dirty="0"/>
              <a:t>UGRM</a:t>
            </a:r>
            <a:r>
              <a:rPr lang="zh-CN" altLang="en-US" sz="2000" b="1" dirty="0"/>
              <a:t>来关注于不确定的区域，不是随机的</a:t>
            </a:r>
            <a:r>
              <a:rPr lang="en-US" altLang="zh-CN" sz="2000" b="1" dirty="0"/>
              <a:t>mask</a:t>
            </a:r>
            <a:r>
              <a:rPr lang="zh-CN" altLang="en-US" sz="2000" b="1" dirty="0"/>
              <a:t>，而是通过不确定的概率图，设置阈值进行</a:t>
            </a:r>
            <a:r>
              <a:rPr lang="en-US" altLang="zh-CN" sz="2000" b="1" dirty="0"/>
              <a:t>mask</a:t>
            </a:r>
            <a:endParaRPr lang="en-US" altLang="zh-CN" sz="2000" b="1" dirty="0">
              <a:solidFill>
                <a:srgbClr val="FF0000"/>
              </a:solidFill>
            </a:endParaRPr>
          </a:p>
        </p:txBody>
      </p:sp>
      <p:sp>
        <p:nvSpPr>
          <p:cNvPr id="22" name="文本框 21">
            <a:extLst>
              <a:ext uri="{FF2B5EF4-FFF2-40B4-BE49-F238E27FC236}">
                <a16:creationId xmlns:a16="http://schemas.microsoft.com/office/drawing/2014/main" id="{D9121133-1FFE-4BF1-BDC7-4EA00A7C8E87}"/>
              </a:ext>
            </a:extLst>
          </p:cNvPr>
          <p:cNvSpPr txBox="1"/>
          <p:nvPr/>
        </p:nvSpPr>
        <p:spPr>
          <a:xfrm>
            <a:off x="6166277" y="1697994"/>
            <a:ext cx="4445354" cy="400110"/>
          </a:xfrm>
          <a:prstGeom prst="rect">
            <a:avLst/>
          </a:prstGeom>
          <a:noFill/>
        </p:spPr>
        <p:txBody>
          <a:bodyPr wrap="square" rtlCol="0">
            <a:spAutoFit/>
          </a:bodyPr>
          <a:lstStyle/>
          <a:p>
            <a:r>
              <a:rPr lang="zh-CN" altLang="en-US" sz="2000" b="1" dirty="0"/>
              <a:t>不确定性引导的随机</a:t>
            </a:r>
            <a:r>
              <a:rPr lang="en-US" altLang="zh-CN" sz="2000" b="1" dirty="0"/>
              <a:t>Masking</a:t>
            </a:r>
            <a:endParaRPr lang="en-US" altLang="zh-CN" sz="2000" b="1" dirty="0">
              <a:solidFill>
                <a:srgbClr val="FF0000"/>
              </a:solidFill>
            </a:endParaRPr>
          </a:p>
        </p:txBody>
      </p:sp>
      <p:pic>
        <p:nvPicPr>
          <p:cNvPr id="5" name="图片 4">
            <a:extLst>
              <a:ext uri="{FF2B5EF4-FFF2-40B4-BE49-F238E27FC236}">
                <a16:creationId xmlns:a16="http://schemas.microsoft.com/office/drawing/2014/main" id="{3D438C45-0A71-40C9-9055-B89C5ADCEC6F}"/>
              </a:ext>
            </a:extLst>
          </p:cNvPr>
          <p:cNvPicPr>
            <a:picLocks noChangeAspect="1"/>
          </p:cNvPicPr>
          <p:nvPr/>
        </p:nvPicPr>
        <p:blipFill>
          <a:blip r:embed="rId4"/>
          <a:stretch>
            <a:fillRect/>
          </a:stretch>
        </p:blipFill>
        <p:spPr>
          <a:xfrm>
            <a:off x="431159" y="1372682"/>
            <a:ext cx="5066667" cy="3761905"/>
          </a:xfrm>
          <a:prstGeom prst="rect">
            <a:avLst/>
          </a:prstGeom>
        </p:spPr>
      </p:pic>
    </p:spTree>
    <p:extLst>
      <p:ext uri="{BB962C8B-B14F-4D97-AF65-F5344CB8AC3E}">
        <p14:creationId xmlns:p14="http://schemas.microsoft.com/office/powerpoint/2010/main" val="21526962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zh-CN" sz="28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UGTR</a:t>
            </a:r>
            <a:r>
              <a:rPr lang="en-US" altLang="zh-CN" sz="2600" b="1" dirty="0">
                <a:solidFill>
                  <a:sysClr val="windowText" lastClr="000000"/>
                </a:solidFill>
                <a:latin typeface="Arial" panose="020B0604020202020204"/>
                <a:ea typeface="微软雅黑" panose="020B0503020204020204" pitchFamily="34" charset="-122"/>
              </a:rPr>
              <a:t>—</a:t>
            </a:r>
            <a:r>
              <a:rPr lang="zh-CN" altLang="en-US" sz="2600" b="1" dirty="0">
                <a:solidFill>
                  <a:sysClr val="windowText" lastClr="000000"/>
                </a:solidFill>
                <a:latin typeface="Arial" panose="020B0604020202020204"/>
                <a:ea typeface="微软雅黑" panose="020B0503020204020204" pitchFamily="34" charset="-122"/>
              </a:rPr>
              <a:t>设置的</a:t>
            </a:r>
            <a:r>
              <a:rPr lang="en-US" altLang="zh-CN" sz="2600" b="1" dirty="0">
                <a:solidFill>
                  <a:sysClr val="windowText" lastClr="000000"/>
                </a:solidFill>
                <a:latin typeface="Arial" panose="020B0604020202020204"/>
                <a:ea typeface="微软雅黑" panose="020B0503020204020204" pitchFamily="34" charset="-122"/>
              </a:rPr>
              <a:t>Loss</a:t>
            </a:r>
            <a:r>
              <a:rPr lang="zh-CN" altLang="en-US" sz="2600" b="1" dirty="0">
                <a:solidFill>
                  <a:sysClr val="windowText" lastClr="000000"/>
                </a:solidFill>
                <a:latin typeface="Arial" panose="020B0604020202020204"/>
                <a:ea typeface="微软雅黑" panose="020B0503020204020204" pitchFamily="34" charset="-122"/>
              </a:rPr>
              <a:t>函数</a:t>
            </a:r>
          </a:p>
        </p:txBody>
      </p:sp>
      <p:sp>
        <p:nvSpPr>
          <p:cNvPr id="20" name="文本框 19">
            <a:extLst>
              <a:ext uri="{FF2B5EF4-FFF2-40B4-BE49-F238E27FC236}">
                <a16:creationId xmlns:a16="http://schemas.microsoft.com/office/drawing/2014/main" id="{CC87AD99-5F6F-43BA-B40C-0B98D585BE42}"/>
              </a:ext>
            </a:extLst>
          </p:cNvPr>
          <p:cNvSpPr txBox="1"/>
          <p:nvPr/>
        </p:nvSpPr>
        <p:spPr>
          <a:xfrm>
            <a:off x="6590075" y="2622832"/>
            <a:ext cx="4883766" cy="707886"/>
          </a:xfrm>
          <a:prstGeom prst="rect">
            <a:avLst/>
          </a:prstGeom>
          <a:noFill/>
        </p:spPr>
        <p:txBody>
          <a:bodyPr wrap="square" rtlCol="0">
            <a:spAutoFit/>
          </a:bodyPr>
          <a:lstStyle/>
          <a:p>
            <a:r>
              <a:rPr lang="en-US" altLang="zh-CN" sz="2000" b="1" dirty="0"/>
              <a:t>Loss</a:t>
            </a:r>
            <a:r>
              <a:rPr lang="zh-CN" altLang="en-US" sz="2000" b="1" dirty="0"/>
              <a:t>函数分为三个部分：分布学习损失、原型损失、二元交叉熵损失</a:t>
            </a:r>
            <a:endParaRPr lang="en-US" altLang="zh-CN" sz="2000" b="1" dirty="0">
              <a:solidFill>
                <a:srgbClr val="FF0000"/>
              </a:solidFill>
            </a:endParaRPr>
          </a:p>
        </p:txBody>
      </p:sp>
      <p:pic>
        <p:nvPicPr>
          <p:cNvPr id="2" name="图片 1">
            <a:extLst>
              <a:ext uri="{FF2B5EF4-FFF2-40B4-BE49-F238E27FC236}">
                <a16:creationId xmlns:a16="http://schemas.microsoft.com/office/drawing/2014/main" id="{9ED89C03-93E3-495B-9C6E-D497909FFC0E}"/>
              </a:ext>
            </a:extLst>
          </p:cNvPr>
          <p:cNvPicPr>
            <a:picLocks noChangeAspect="1"/>
          </p:cNvPicPr>
          <p:nvPr/>
        </p:nvPicPr>
        <p:blipFill>
          <a:blip r:embed="rId4"/>
          <a:stretch>
            <a:fillRect/>
          </a:stretch>
        </p:blipFill>
        <p:spPr>
          <a:xfrm>
            <a:off x="369772" y="1943278"/>
            <a:ext cx="5114286" cy="1819048"/>
          </a:xfrm>
          <a:prstGeom prst="rect">
            <a:avLst/>
          </a:prstGeom>
        </p:spPr>
      </p:pic>
      <p:cxnSp>
        <p:nvCxnSpPr>
          <p:cNvPr id="18" name="直接箭头连接符 17">
            <a:extLst>
              <a:ext uri="{FF2B5EF4-FFF2-40B4-BE49-F238E27FC236}">
                <a16:creationId xmlns:a16="http://schemas.microsoft.com/office/drawing/2014/main" id="{718EF36E-1F57-43DF-B331-2D622922EEB8}"/>
              </a:ext>
            </a:extLst>
          </p:cNvPr>
          <p:cNvCxnSpPr>
            <a:cxnSpLocks/>
          </p:cNvCxnSpPr>
          <p:nvPr/>
        </p:nvCxnSpPr>
        <p:spPr>
          <a:xfrm flipV="1">
            <a:off x="4465391" y="2943617"/>
            <a:ext cx="2073195" cy="441945"/>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037F495F-8CE8-4F5F-8A97-1B84B14AF0CE}"/>
              </a:ext>
            </a:extLst>
          </p:cNvPr>
          <p:cNvPicPr>
            <a:picLocks noChangeAspect="1"/>
          </p:cNvPicPr>
          <p:nvPr/>
        </p:nvPicPr>
        <p:blipFill>
          <a:blip r:embed="rId5"/>
          <a:stretch>
            <a:fillRect/>
          </a:stretch>
        </p:blipFill>
        <p:spPr>
          <a:xfrm>
            <a:off x="413354" y="4144850"/>
            <a:ext cx="5152381" cy="647619"/>
          </a:xfrm>
          <a:prstGeom prst="rect">
            <a:avLst/>
          </a:prstGeom>
        </p:spPr>
      </p:pic>
      <p:sp>
        <p:nvSpPr>
          <p:cNvPr id="25" name="矩形 24">
            <a:extLst>
              <a:ext uri="{FF2B5EF4-FFF2-40B4-BE49-F238E27FC236}">
                <a16:creationId xmlns:a16="http://schemas.microsoft.com/office/drawing/2014/main" id="{7025C7A8-F43A-47AF-A126-7BE929DAC311}"/>
              </a:ext>
            </a:extLst>
          </p:cNvPr>
          <p:cNvSpPr/>
          <p:nvPr/>
        </p:nvSpPr>
        <p:spPr>
          <a:xfrm>
            <a:off x="2236453" y="3306871"/>
            <a:ext cx="619481" cy="4384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6966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zh-CN" sz="24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UGTR</a:t>
            </a:r>
            <a:r>
              <a:rPr lang="en-US" altLang="zh-CN" sz="2600" b="1" dirty="0">
                <a:solidFill>
                  <a:sysClr val="windowText" lastClr="000000"/>
                </a:solidFill>
                <a:latin typeface="Arial" panose="020B0604020202020204"/>
                <a:ea typeface="微软雅黑" panose="020B0503020204020204" pitchFamily="34" charset="-122"/>
              </a:rPr>
              <a:t>— </a:t>
            </a:r>
            <a:r>
              <a:rPr lang="zh-CN" altLang="en-US" sz="2600" b="1" dirty="0">
                <a:solidFill>
                  <a:sysClr val="windowText" lastClr="000000"/>
                </a:solidFill>
                <a:latin typeface="Arial" panose="020B0604020202020204"/>
                <a:ea typeface="微软雅黑" panose="020B0503020204020204" pitchFamily="34" charset="-122"/>
              </a:rPr>
              <a:t>对比实验</a:t>
            </a:r>
          </a:p>
        </p:txBody>
      </p:sp>
      <p:pic>
        <p:nvPicPr>
          <p:cNvPr id="2" name="图片 1">
            <a:extLst>
              <a:ext uri="{FF2B5EF4-FFF2-40B4-BE49-F238E27FC236}">
                <a16:creationId xmlns:a16="http://schemas.microsoft.com/office/drawing/2014/main" id="{5BD8E00F-5A95-4C5F-BDAD-66218763C97E}"/>
              </a:ext>
            </a:extLst>
          </p:cNvPr>
          <p:cNvPicPr>
            <a:picLocks noChangeAspect="1"/>
          </p:cNvPicPr>
          <p:nvPr/>
        </p:nvPicPr>
        <p:blipFill>
          <a:blip r:embed="rId4"/>
          <a:stretch>
            <a:fillRect/>
          </a:stretch>
        </p:blipFill>
        <p:spPr>
          <a:xfrm>
            <a:off x="727365" y="1313780"/>
            <a:ext cx="10561905" cy="3904762"/>
          </a:xfrm>
          <a:prstGeom prst="rect">
            <a:avLst/>
          </a:prstGeom>
        </p:spPr>
      </p:pic>
    </p:spTree>
    <p:extLst>
      <p:ext uri="{BB962C8B-B14F-4D97-AF65-F5344CB8AC3E}">
        <p14:creationId xmlns:p14="http://schemas.microsoft.com/office/powerpoint/2010/main" val="3592895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zh-CN" sz="24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UGTR</a:t>
            </a:r>
            <a:r>
              <a:rPr lang="en-US" altLang="zh-CN" sz="2600" b="1" dirty="0">
                <a:solidFill>
                  <a:sysClr val="windowText" lastClr="000000"/>
                </a:solidFill>
                <a:latin typeface="Arial" panose="020B0604020202020204"/>
                <a:ea typeface="微软雅黑" panose="020B0503020204020204" pitchFamily="34" charset="-122"/>
              </a:rPr>
              <a:t>— </a:t>
            </a:r>
            <a:r>
              <a:rPr lang="zh-CN" altLang="en-US" sz="2600" b="1" dirty="0">
                <a:solidFill>
                  <a:sysClr val="windowText" lastClr="000000"/>
                </a:solidFill>
                <a:latin typeface="Arial" panose="020B0604020202020204"/>
                <a:ea typeface="微软雅黑" panose="020B0503020204020204" pitchFamily="34" charset="-122"/>
              </a:rPr>
              <a:t>对比实验</a:t>
            </a:r>
          </a:p>
        </p:txBody>
      </p:sp>
      <p:pic>
        <p:nvPicPr>
          <p:cNvPr id="3" name="图片 2">
            <a:extLst>
              <a:ext uri="{FF2B5EF4-FFF2-40B4-BE49-F238E27FC236}">
                <a16:creationId xmlns:a16="http://schemas.microsoft.com/office/drawing/2014/main" id="{2C1F36F3-945B-4152-BC9F-523853369340}"/>
              </a:ext>
            </a:extLst>
          </p:cNvPr>
          <p:cNvPicPr>
            <a:picLocks noChangeAspect="1"/>
          </p:cNvPicPr>
          <p:nvPr/>
        </p:nvPicPr>
        <p:blipFill>
          <a:blip r:embed="rId4"/>
          <a:stretch>
            <a:fillRect/>
          </a:stretch>
        </p:blipFill>
        <p:spPr>
          <a:xfrm>
            <a:off x="125333" y="1388937"/>
            <a:ext cx="12066667" cy="3904762"/>
          </a:xfrm>
          <a:prstGeom prst="rect">
            <a:avLst/>
          </a:prstGeom>
        </p:spPr>
      </p:pic>
    </p:spTree>
    <p:extLst>
      <p:ext uri="{BB962C8B-B14F-4D97-AF65-F5344CB8AC3E}">
        <p14:creationId xmlns:p14="http://schemas.microsoft.com/office/powerpoint/2010/main" val="3932896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zh-CN" sz="24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UGTR</a:t>
            </a:r>
            <a:r>
              <a:rPr lang="en-US" altLang="zh-CN" sz="2600" b="1" dirty="0">
                <a:solidFill>
                  <a:sysClr val="windowText" lastClr="000000"/>
                </a:solidFill>
                <a:latin typeface="Arial" panose="020B0604020202020204"/>
                <a:ea typeface="微软雅黑" panose="020B0503020204020204" pitchFamily="34" charset="-122"/>
              </a:rPr>
              <a:t>— </a:t>
            </a:r>
            <a:r>
              <a:rPr lang="zh-CN" altLang="en-US" sz="2600" b="1" dirty="0">
                <a:solidFill>
                  <a:sysClr val="windowText" lastClr="000000"/>
                </a:solidFill>
                <a:latin typeface="Arial" panose="020B0604020202020204"/>
                <a:ea typeface="微软雅黑" panose="020B0503020204020204" pitchFamily="34" charset="-122"/>
              </a:rPr>
              <a:t>消融实验</a:t>
            </a:r>
          </a:p>
        </p:txBody>
      </p:sp>
      <p:pic>
        <p:nvPicPr>
          <p:cNvPr id="3" name="图片 2">
            <a:extLst>
              <a:ext uri="{FF2B5EF4-FFF2-40B4-BE49-F238E27FC236}">
                <a16:creationId xmlns:a16="http://schemas.microsoft.com/office/drawing/2014/main" id="{7FB6C5F6-CBCE-46CD-9983-2B6C15CF403E}"/>
              </a:ext>
            </a:extLst>
          </p:cNvPr>
          <p:cNvPicPr>
            <a:picLocks noChangeAspect="1"/>
          </p:cNvPicPr>
          <p:nvPr/>
        </p:nvPicPr>
        <p:blipFill>
          <a:blip r:embed="rId4"/>
          <a:stretch>
            <a:fillRect/>
          </a:stretch>
        </p:blipFill>
        <p:spPr>
          <a:xfrm>
            <a:off x="442786" y="1243372"/>
            <a:ext cx="10504762" cy="1590476"/>
          </a:xfrm>
          <a:prstGeom prst="rect">
            <a:avLst/>
          </a:prstGeom>
        </p:spPr>
      </p:pic>
      <p:pic>
        <p:nvPicPr>
          <p:cNvPr id="4" name="图片 3">
            <a:extLst>
              <a:ext uri="{FF2B5EF4-FFF2-40B4-BE49-F238E27FC236}">
                <a16:creationId xmlns:a16="http://schemas.microsoft.com/office/drawing/2014/main" id="{D8E7E5FF-0DD8-4B64-B1EA-D813ED1C20AA}"/>
              </a:ext>
            </a:extLst>
          </p:cNvPr>
          <p:cNvPicPr>
            <a:picLocks noChangeAspect="1"/>
          </p:cNvPicPr>
          <p:nvPr/>
        </p:nvPicPr>
        <p:blipFill>
          <a:blip r:embed="rId5"/>
          <a:stretch>
            <a:fillRect/>
          </a:stretch>
        </p:blipFill>
        <p:spPr>
          <a:xfrm>
            <a:off x="612012" y="3080562"/>
            <a:ext cx="5180952" cy="2200000"/>
          </a:xfrm>
          <a:prstGeom prst="rect">
            <a:avLst/>
          </a:prstGeom>
        </p:spPr>
      </p:pic>
      <p:pic>
        <p:nvPicPr>
          <p:cNvPr id="5" name="图片 4">
            <a:extLst>
              <a:ext uri="{FF2B5EF4-FFF2-40B4-BE49-F238E27FC236}">
                <a16:creationId xmlns:a16="http://schemas.microsoft.com/office/drawing/2014/main" id="{506E1002-AE3D-4FDD-8237-E89A31DE4B6D}"/>
              </a:ext>
            </a:extLst>
          </p:cNvPr>
          <p:cNvPicPr>
            <a:picLocks noChangeAspect="1"/>
          </p:cNvPicPr>
          <p:nvPr/>
        </p:nvPicPr>
        <p:blipFill>
          <a:blip r:embed="rId6"/>
          <a:stretch>
            <a:fillRect/>
          </a:stretch>
        </p:blipFill>
        <p:spPr>
          <a:xfrm>
            <a:off x="6066113" y="3450439"/>
            <a:ext cx="5095238" cy="1685714"/>
          </a:xfrm>
          <a:prstGeom prst="rect">
            <a:avLst/>
          </a:prstGeom>
        </p:spPr>
      </p:pic>
    </p:spTree>
    <p:extLst>
      <p:ext uri="{BB962C8B-B14F-4D97-AF65-F5344CB8AC3E}">
        <p14:creationId xmlns:p14="http://schemas.microsoft.com/office/powerpoint/2010/main" val="1301217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zh-CN" sz="24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UGTR</a:t>
            </a:r>
            <a:r>
              <a:rPr lang="en-US" altLang="zh-CN" sz="2600" b="1" dirty="0">
                <a:solidFill>
                  <a:sysClr val="windowText" lastClr="000000"/>
                </a:solidFill>
                <a:latin typeface="Arial" panose="020B0604020202020204"/>
                <a:ea typeface="微软雅黑" panose="020B0503020204020204" pitchFamily="34" charset="-122"/>
              </a:rPr>
              <a:t>—</a:t>
            </a:r>
            <a:r>
              <a:rPr lang="zh-CN" altLang="en-US" sz="2600" b="1" dirty="0">
                <a:solidFill>
                  <a:sysClr val="windowText" lastClr="000000"/>
                </a:solidFill>
                <a:latin typeface="Arial" panose="020B0604020202020204"/>
                <a:ea typeface="微软雅黑" panose="020B0503020204020204" pitchFamily="34" charset="-122"/>
              </a:rPr>
              <a:t>参数分析</a:t>
            </a:r>
          </a:p>
        </p:txBody>
      </p:sp>
      <p:pic>
        <p:nvPicPr>
          <p:cNvPr id="3" name="图片 2">
            <a:extLst>
              <a:ext uri="{FF2B5EF4-FFF2-40B4-BE49-F238E27FC236}">
                <a16:creationId xmlns:a16="http://schemas.microsoft.com/office/drawing/2014/main" id="{1715D0E4-FCF1-482C-BF70-44CB188A1927}"/>
              </a:ext>
            </a:extLst>
          </p:cNvPr>
          <p:cNvPicPr>
            <a:picLocks noChangeAspect="1"/>
          </p:cNvPicPr>
          <p:nvPr/>
        </p:nvPicPr>
        <p:blipFill>
          <a:blip r:embed="rId4"/>
          <a:stretch>
            <a:fillRect/>
          </a:stretch>
        </p:blipFill>
        <p:spPr>
          <a:xfrm>
            <a:off x="2782533" y="1327335"/>
            <a:ext cx="5123809" cy="2600000"/>
          </a:xfrm>
          <a:prstGeom prst="rect">
            <a:avLst/>
          </a:prstGeom>
        </p:spPr>
      </p:pic>
      <p:sp>
        <p:nvSpPr>
          <p:cNvPr id="16" name="文本框 15">
            <a:extLst>
              <a:ext uri="{FF2B5EF4-FFF2-40B4-BE49-F238E27FC236}">
                <a16:creationId xmlns:a16="http://schemas.microsoft.com/office/drawing/2014/main" id="{33760AF4-C883-4430-B729-442C1219A72C}"/>
              </a:ext>
            </a:extLst>
          </p:cNvPr>
          <p:cNvSpPr txBox="1"/>
          <p:nvPr/>
        </p:nvSpPr>
        <p:spPr>
          <a:xfrm>
            <a:off x="3379410" y="4131788"/>
            <a:ext cx="4311571" cy="707886"/>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设置不同的</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K</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实验发现</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T=16</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K=50</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的效果最好</a:t>
            </a:r>
          </a:p>
        </p:txBody>
      </p:sp>
    </p:spTree>
    <p:extLst>
      <p:ext uri="{BB962C8B-B14F-4D97-AF65-F5344CB8AC3E}">
        <p14:creationId xmlns:p14="http://schemas.microsoft.com/office/powerpoint/2010/main" val="3996728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2EC2AF17-EEA2-40B7-BB80-F7B862F81A03}"/>
              </a:ext>
            </a:extLst>
          </p:cNvPr>
          <p:cNvSpPr/>
          <p:nvPr/>
        </p:nvSpPr>
        <p:spPr>
          <a:xfrm>
            <a:off x="265507" y="867622"/>
            <a:ext cx="11741149" cy="5893427"/>
          </a:xfrm>
          <a:prstGeom prst="rect">
            <a:avLst/>
          </a:prstGeom>
          <a:pattFill prst="wdUpDiag">
            <a:fgClr>
              <a:schemeClr val="bg1">
                <a:lumMod val="95000"/>
              </a:schemeClr>
            </a:fgClr>
            <a:bgClr>
              <a:schemeClr val="bg1"/>
            </a:bgClr>
          </a:patt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pic>
        <p:nvPicPr>
          <p:cNvPr id="14" name="图片 13">
            <a:extLst>
              <a:ext uri="{FF2B5EF4-FFF2-40B4-BE49-F238E27FC236}">
                <a16:creationId xmlns:a16="http://schemas.microsoft.com/office/drawing/2014/main" id="{28E0818D-5756-4B6A-AF29-F5996450247B}"/>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cxnSp>
        <p:nvCxnSpPr>
          <p:cNvPr id="15" name="直接连接符 14">
            <a:extLst>
              <a:ext uri="{FF2B5EF4-FFF2-40B4-BE49-F238E27FC236}">
                <a16:creationId xmlns:a16="http://schemas.microsoft.com/office/drawing/2014/main" id="{2BB70DF9-8F3F-40EA-91DB-AB415BF91062}"/>
              </a:ext>
            </a:extLst>
          </p:cNvPr>
          <p:cNvCxnSpPr/>
          <p:nvPr/>
        </p:nvCxnSpPr>
        <p:spPr>
          <a:xfrm>
            <a:off x="816254" y="859025"/>
            <a:ext cx="10858500" cy="0"/>
          </a:xfrm>
          <a:prstGeom prst="line">
            <a:avLst/>
          </a:prstGeom>
          <a:noFill/>
          <a:ln w="22225" cap="flat" cmpd="sng" algn="ctr">
            <a:solidFill>
              <a:srgbClr val="1C6299"/>
            </a:solidFill>
            <a:prstDash val="solid"/>
            <a:miter lim="800000"/>
          </a:ln>
          <a:effectLst/>
        </p:spPr>
      </p:cxnSp>
      <p:sp>
        <p:nvSpPr>
          <p:cNvPr id="28" name="标题占位符 1">
            <a:extLst>
              <a:ext uri="{FF2B5EF4-FFF2-40B4-BE49-F238E27FC236}">
                <a16:creationId xmlns:a16="http://schemas.microsoft.com/office/drawing/2014/main" id="{590A04F6-F44D-48FB-AD6A-5F527AF2A580}"/>
              </a:ext>
            </a:extLst>
          </p:cNvPr>
          <p:cNvSpPr txBox="1"/>
          <p:nvPr/>
        </p:nvSpPr>
        <p:spPr>
          <a:xfrm>
            <a:off x="996601" y="-9688"/>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0" name="标题占位符 1">
            <a:extLst>
              <a:ext uri="{FF2B5EF4-FFF2-40B4-BE49-F238E27FC236}">
                <a16:creationId xmlns:a16="http://schemas.microsoft.com/office/drawing/2014/main" id="{B99C0245-6531-4066-9754-F895BD8EEC28}"/>
              </a:ext>
            </a:extLst>
          </p:cNvPr>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1" name="标题占位符 1">
            <a:extLst>
              <a:ext uri="{FF2B5EF4-FFF2-40B4-BE49-F238E27FC236}">
                <a16:creationId xmlns:a16="http://schemas.microsoft.com/office/drawing/2014/main" id="{D7CA2C3C-96CC-448E-B9DA-2CB4C6D8E5FB}"/>
              </a:ext>
            </a:extLst>
          </p:cNvPr>
          <p:cNvSpPr txBox="1"/>
          <p:nvPr/>
        </p:nvSpPr>
        <p:spPr>
          <a:xfrm>
            <a:off x="1117600" y="52386"/>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2" name="标题占位符 1">
            <a:extLst>
              <a:ext uri="{FF2B5EF4-FFF2-40B4-BE49-F238E27FC236}">
                <a16:creationId xmlns:a16="http://schemas.microsoft.com/office/drawing/2014/main" id="{698532F5-C117-48D5-8FDC-A801111DC7A8}"/>
              </a:ext>
            </a:extLst>
          </p:cNvPr>
          <p:cNvSpPr txBox="1"/>
          <p:nvPr/>
        </p:nvSpPr>
        <p:spPr>
          <a:xfrm>
            <a:off x="1297947"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600" b="1" dirty="0">
                <a:solidFill>
                  <a:sysClr val="windowText" lastClr="000000"/>
                </a:solidFill>
                <a:latin typeface="Arial" panose="020B0604020202020204"/>
                <a:ea typeface="微软雅黑" panose="020B0503020204020204" pitchFamily="34" charset="-122"/>
              </a:rPr>
              <a:t>题目</a:t>
            </a:r>
            <a:r>
              <a:rPr lang="en-US" altLang="zh-CN" sz="2600" b="1" dirty="0">
                <a:solidFill>
                  <a:sysClr val="windowText" lastClr="000000"/>
                </a:solidFill>
                <a:latin typeface="Arial" panose="020B0604020202020204"/>
                <a:ea typeface="微软雅黑" panose="020B0503020204020204" pitchFamily="34" charset="-122"/>
              </a:rPr>
              <a:t>&amp;</a:t>
            </a:r>
            <a:r>
              <a:rPr lang="zh-CN" altLang="en-US" sz="2600" b="1" dirty="0">
                <a:solidFill>
                  <a:sysClr val="windowText" lastClr="000000"/>
                </a:solidFill>
                <a:latin typeface="Arial" panose="020B0604020202020204"/>
                <a:ea typeface="微软雅黑" panose="020B0503020204020204" pitchFamily="34" charset="-122"/>
              </a:rPr>
              <a:t>作者</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2" name="文本框 1">
            <a:extLst>
              <a:ext uri="{FF2B5EF4-FFF2-40B4-BE49-F238E27FC236}">
                <a16:creationId xmlns:a16="http://schemas.microsoft.com/office/drawing/2014/main" id="{A8B7A8EC-3F68-4573-A951-A6C3F3859649}"/>
              </a:ext>
            </a:extLst>
          </p:cNvPr>
          <p:cNvSpPr txBox="1"/>
          <p:nvPr/>
        </p:nvSpPr>
        <p:spPr>
          <a:xfrm>
            <a:off x="686756" y="1677940"/>
            <a:ext cx="10898650" cy="3539430"/>
          </a:xfrm>
          <a:prstGeom prst="rect">
            <a:avLst/>
          </a:prstGeom>
          <a:noFill/>
        </p:spPr>
        <p:txBody>
          <a:bodyPr wrap="square" rtlCol="0">
            <a:spAutoFit/>
          </a:bodyPr>
          <a:lstStyle/>
          <a:p>
            <a:r>
              <a:rPr lang="en-US" altLang="zh-CN" sz="3200" b="1" dirty="0"/>
              <a:t>	Uncertainty-Guided Transformer Reasoning for 			   Camouflaged Object Detection</a:t>
            </a:r>
            <a:br>
              <a:rPr lang="en-US" altLang="zh-CN" sz="3200" b="1" dirty="0">
                <a:solidFill>
                  <a:srgbClr val="FF0000"/>
                </a:solidFill>
              </a:rPr>
            </a:br>
            <a:endParaRPr lang="en-US" altLang="zh-CN" sz="3200" b="1" dirty="0">
              <a:solidFill>
                <a:srgbClr val="FF0000"/>
              </a:solidFill>
            </a:endParaRPr>
          </a:p>
          <a:p>
            <a:r>
              <a:rPr lang="zh-CN" altLang="en-US" sz="3200" b="1" dirty="0">
                <a:solidFill>
                  <a:srgbClr val="FF0000"/>
                </a:solidFill>
              </a:rPr>
              <a:t>来源：</a:t>
            </a:r>
            <a:r>
              <a:rPr lang="en-US" altLang="zh-CN" sz="3200" b="1" dirty="0">
                <a:solidFill>
                  <a:srgbClr val="FF0000"/>
                </a:solidFill>
              </a:rPr>
              <a:t>ICCV2021</a:t>
            </a:r>
            <a:br>
              <a:rPr lang="en-US" altLang="zh-CN" sz="3200" b="1" dirty="0">
                <a:solidFill>
                  <a:srgbClr val="FF0000"/>
                </a:solidFill>
              </a:rPr>
            </a:br>
            <a:r>
              <a:rPr lang="zh-CN" altLang="en-US" sz="3200" b="1" dirty="0">
                <a:solidFill>
                  <a:srgbClr val="FF0000"/>
                </a:solidFill>
              </a:rPr>
              <a:t>作者：</a:t>
            </a:r>
            <a:r>
              <a:rPr lang="en-US" altLang="zh-CN" sz="3200" b="1" dirty="0"/>
              <a:t>Fan Yang, </a:t>
            </a:r>
            <a:r>
              <a:rPr lang="en-US" altLang="zh-CN" sz="3200" b="1" dirty="0" err="1"/>
              <a:t>Qiang</a:t>
            </a:r>
            <a:r>
              <a:rPr lang="en-US" altLang="zh-CN" sz="3200" b="1" dirty="0"/>
              <a:t> </a:t>
            </a:r>
            <a:r>
              <a:rPr lang="en-US" altLang="zh-CN" sz="3200" b="1" dirty="0" err="1"/>
              <a:t>Zhai</a:t>
            </a:r>
            <a:r>
              <a:rPr lang="zh-CN" altLang="en-US" sz="3200" b="1" dirty="0"/>
              <a:t>，</a:t>
            </a:r>
            <a:r>
              <a:rPr lang="en-US" altLang="zh-CN" sz="3200" b="1" dirty="0"/>
              <a:t>Xin Li</a:t>
            </a:r>
            <a:r>
              <a:rPr lang="zh-CN" altLang="en-US" sz="3200" b="1" dirty="0"/>
              <a:t>，</a:t>
            </a:r>
            <a:r>
              <a:rPr lang="en-US" altLang="zh-CN" sz="3200" b="1" dirty="0"/>
              <a:t>Rui Huang</a:t>
            </a:r>
            <a:r>
              <a:rPr lang="zh-CN" altLang="en-US" sz="3200" b="1" dirty="0"/>
              <a:t>，</a:t>
            </a:r>
            <a:r>
              <a:rPr lang="en-US" altLang="zh-CN" sz="3200" b="1" dirty="0" err="1"/>
              <a:t>Ao</a:t>
            </a:r>
            <a:r>
              <a:rPr lang="en-US" altLang="zh-CN" sz="3200" b="1" dirty="0"/>
              <a:t> Luo</a:t>
            </a:r>
            <a:r>
              <a:rPr lang="zh-CN" altLang="en-US" sz="3200" b="1" dirty="0"/>
              <a:t>，</a:t>
            </a:r>
            <a:endParaRPr lang="en-US" altLang="zh-CN" sz="3200" b="1" dirty="0"/>
          </a:p>
          <a:p>
            <a:r>
              <a:rPr lang="en-US" altLang="zh-CN" sz="3200" b="1" dirty="0"/>
              <a:t>Hong Cheng</a:t>
            </a:r>
            <a:r>
              <a:rPr lang="zh-CN" altLang="en-US" sz="3200" b="1" dirty="0"/>
              <a:t>，</a:t>
            </a:r>
            <a:r>
              <a:rPr lang="en-US" altLang="zh-CN" sz="3200" b="1" dirty="0"/>
              <a:t>Deng-Ping Fan</a:t>
            </a:r>
          </a:p>
          <a:p>
            <a:r>
              <a:rPr lang="zh-CN" altLang="en-US" sz="3200" b="1" dirty="0">
                <a:solidFill>
                  <a:srgbClr val="FF0000"/>
                </a:solidFill>
              </a:rPr>
              <a:t>机构：</a:t>
            </a:r>
            <a:r>
              <a:rPr lang="en-US" altLang="zh-CN" sz="3200" b="1" dirty="0" err="1"/>
              <a:t>AIQ&amp;UESTC&amp;Megvii</a:t>
            </a:r>
            <a:r>
              <a:rPr lang="en-US" altLang="zh-CN" sz="3200" b="1" dirty="0"/>
              <a:t> &amp;IIAI </a:t>
            </a:r>
            <a:endParaRPr lang="zh-CN" altLang="en-US" sz="3200" b="1" dirty="0"/>
          </a:p>
        </p:txBody>
      </p:sp>
      <p:pic>
        <p:nvPicPr>
          <p:cNvPr id="12" name="图片 11">
            <a:extLst>
              <a:ext uri="{FF2B5EF4-FFF2-40B4-BE49-F238E27FC236}">
                <a16:creationId xmlns:a16="http://schemas.microsoft.com/office/drawing/2014/main" id="{0305DA1E-D3E5-4B4D-8A00-5C20FC43D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4342" y="4885567"/>
            <a:ext cx="2826118" cy="1884078"/>
          </a:xfrm>
          <a:prstGeom prst="rect">
            <a:avLst/>
          </a:prstGeom>
          <a:ln>
            <a:noFill/>
          </a:ln>
          <a:effectLst>
            <a:softEdge rad="112500"/>
          </a:effectLst>
        </p:spPr>
      </p:pic>
    </p:spTree>
    <p:extLst>
      <p:ext uri="{BB962C8B-B14F-4D97-AF65-F5344CB8AC3E}">
        <p14:creationId xmlns:p14="http://schemas.microsoft.com/office/powerpoint/2010/main" val="1539934374"/>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zh-CN" sz="28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UGTR</a:t>
            </a:r>
            <a:r>
              <a:rPr lang="en-US" altLang="zh-CN" sz="2600" b="1" dirty="0">
                <a:solidFill>
                  <a:sysClr val="windowText" lastClr="000000"/>
                </a:solidFill>
                <a:latin typeface="Arial" panose="020B0604020202020204"/>
                <a:ea typeface="微软雅黑" panose="020B0503020204020204" pitchFamily="34" charset="-122"/>
              </a:rPr>
              <a:t>—</a:t>
            </a:r>
            <a:r>
              <a:rPr lang="zh-CN" altLang="en-US" sz="2600" b="1" dirty="0">
                <a:solidFill>
                  <a:sysClr val="windowText" lastClr="000000"/>
                </a:solidFill>
                <a:latin typeface="Arial" panose="020B0604020202020204"/>
                <a:ea typeface="微软雅黑" panose="020B0503020204020204" pitchFamily="34" charset="-122"/>
              </a:rPr>
              <a:t>为什么需要量化不确定性</a:t>
            </a:r>
            <a:r>
              <a:rPr lang="en-US" altLang="zh-CN" sz="2600" b="1" dirty="0">
                <a:solidFill>
                  <a:sysClr val="windowText" lastClr="000000"/>
                </a:solidFill>
                <a:latin typeface="Arial" panose="020B0604020202020204"/>
                <a:ea typeface="微软雅黑" panose="020B0503020204020204" pitchFamily="34" charset="-122"/>
              </a:rPr>
              <a:t> </a:t>
            </a:r>
            <a:endParaRPr lang="zh-CN" altLang="en-US" sz="2600" b="1" dirty="0">
              <a:solidFill>
                <a:sysClr val="windowText" lastClr="000000"/>
              </a:solidFill>
              <a:latin typeface="Arial" panose="020B0604020202020204"/>
              <a:ea typeface="微软雅黑" panose="020B0503020204020204" pitchFamily="34" charset="-122"/>
            </a:endParaRPr>
          </a:p>
        </p:txBody>
      </p:sp>
      <p:sp>
        <p:nvSpPr>
          <p:cNvPr id="8" name="文本框 7">
            <a:extLst>
              <a:ext uri="{FF2B5EF4-FFF2-40B4-BE49-F238E27FC236}">
                <a16:creationId xmlns:a16="http://schemas.microsoft.com/office/drawing/2014/main" id="{1187FDEB-184E-449E-B7E9-F4F17759FDB9}"/>
              </a:ext>
            </a:extLst>
          </p:cNvPr>
          <p:cNvSpPr txBox="1"/>
          <p:nvPr/>
        </p:nvSpPr>
        <p:spPr>
          <a:xfrm>
            <a:off x="5704214" y="1789701"/>
            <a:ext cx="6174636" cy="1015663"/>
          </a:xfrm>
          <a:prstGeom prst="rect">
            <a:avLst/>
          </a:prstGeom>
          <a:noFill/>
        </p:spPr>
        <p:txBody>
          <a:bodyPr wrap="square" rtlCol="0">
            <a:spAutoFit/>
          </a:bodyPr>
          <a:lstStyle/>
          <a:p>
            <a:r>
              <a:rPr lang="zh-CN" altLang="en-US" sz="2000" b="1" dirty="0"/>
              <a:t>观察到，估计的不确定性图始终突出了物体的边界和不可区分的纹理，这意味着这些区域混淆了深度</a:t>
            </a:r>
            <a:r>
              <a:rPr lang="en-US" altLang="zh-CN" sz="2000" b="1" dirty="0"/>
              <a:t>COD</a:t>
            </a:r>
            <a:r>
              <a:rPr lang="zh-CN" altLang="en-US" sz="2000" b="1" dirty="0"/>
              <a:t>模型</a:t>
            </a:r>
          </a:p>
        </p:txBody>
      </p:sp>
      <p:pic>
        <p:nvPicPr>
          <p:cNvPr id="4" name="图片 3">
            <a:extLst>
              <a:ext uri="{FF2B5EF4-FFF2-40B4-BE49-F238E27FC236}">
                <a16:creationId xmlns:a16="http://schemas.microsoft.com/office/drawing/2014/main" id="{B80C22F1-12FB-4D45-B000-C0529D5499E3}"/>
              </a:ext>
            </a:extLst>
          </p:cNvPr>
          <p:cNvPicPr>
            <a:picLocks noChangeAspect="1"/>
          </p:cNvPicPr>
          <p:nvPr/>
        </p:nvPicPr>
        <p:blipFill>
          <a:blip r:embed="rId4"/>
          <a:stretch>
            <a:fillRect/>
          </a:stretch>
        </p:blipFill>
        <p:spPr>
          <a:xfrm>
            <a:off x="468737" y="1551150"/>
            <a:ext cx="5066667" cy="3304762"/>
          </a:xfrm>
          <a:prstGeom prst="rect">
            <a:avLst/>
          </a:prstGeom>
        </p:spPr>
      </p:pic>
      <p:sp>
        <p:nvSpPr>
          <p:cNvPr id="18" name="文本框 17">
            <a:extLst>
              <a:ext uri="{FF2B5EF4-FFF2-40B4-BE49-F238E27FC236}">
                <a16:creationId xmlns:a16="http://schemas.microsoft.com/office/drawing/2014/main" id="{C66A94C7-DCB2-44AE-819A-424660BF7FEA}"/>
              </a:ext>
            </a:extLst>
          </p:cNvPr>
          <p:cNvSpPr txBox="1"/>
          <p:nvPr/>
        </p:nvSpPr>
        <p:spPr>
          <a:xfrm>
            <a:off x="5768932" y="3720797"/>
            <a:ext cx="6174636" cy="1323439"/>
          </a:xfrm>
          <a:prstGeom prst="rect">
            <a:avLst/>
          </a:prstGeom>
          <a:noFill/>
        </p:spPr>
        <p:txBody>
          <a:bodyPr wrap="square" rtlCol="0">
            <a:spAutoFit/>
          </a:bodyPr>
          <a:lstStyle/>
          <a:p>
            <a:r>
              <a:rPr lang="zh-CN" altLang="en-US" sz="2000" b="1" dirty="0"/>
              <a:t>量化不确定性的意义：</a:t>
            </a:r>
            <a:endParaRPr lang="en-US" altLang="zh-CN" sz="2000" b="1" dirty="0"/>
          </a:p>
          <a:p>
            <a:r>
              <a:rPr lang="en-US" altLang="zh-CN" sz="2000" b="1" dirty="0"/>
              <a:t>1</a:t>
            </a:r>
            <a:r>
              <a:rPr lang="zh-CN" altLang="en-US" sz="2000" b="1" dirty="0"/>
              <a:t>、提高了</a:t>
            </a:r>
            <a:r>
              <a:rPr lang="en-US" altLang="zh-CN" sz="2000" b="1" dirty="0"/>
              <a:t>COD</a:t>
            </a:r>
            <a:r>
              <a:rPr lang="zh-CN" altLang="en-US" sz="2000" b="1" dirty="0"/>
              <a:t>模型的</a:t>
            </a:r>
            <a:r>
              <a:rPr lang="zh-CN" altLang="en-US" sz="2000" b="1" dirty="0">
                <a:solidFill>
                  <a:srgbClr val="FF0000"/>
                </a:solidFill>
              </a:rPr>
              <a:t>可解释性</a:t>
            </a:r>
            <a:endParaRPr lang="en-US" altLang="zh-CN" sz="2000" b="1" dirty="0">
              <a:solidFill>
                <a:srgbClr val="FF0000"/>
              </a:solidFill>
            </a:endParaRPr>
          </a:p>
          <a:p>
            <a:r>
              <a:rPr lang="en-US" altLang="zh-CN" sz="2000" b="1" dirty="0"/>
              <a:t>2</a:t>
            </a:r>
            <a:r>
              <a:rPr lang="zh-CN" altLang="en-US" sz="2000" b="1" dirty="0"/>
              <a:t>、揭示了传统的</a:t>
            </a:r>
            <a:r>
              <a:rPr lang="zh-CN" altLang="en-US" sz="2000" b="1" dirty="0">
                <a:solidFill>
                  <a:srgbClr val="FF0000"/>
                </a:solidFill>
              </a:rPr>
              <a:t>解决方案的缺点</a:t>
            </a:r>
            <a:endParaRPr lang="en-US" altLang="zh-CN" sz="2000" b="1" dirty="0">
              <a:solidFill>
                <a:srgbClr val="FF0000"/>
              </a:solidFill>
            </a:endParaRPr>
          </a:p>
          <a:p>
            <a:r>
              <a:rPr lang="en-US" altLang="zh-CN" sz="2000" b="1" dirty="0"/>
              <a:t>3</a:t>
            </a:r>
            <a:r>
              <a:rPr lang="zh-CN" altLang="en-US" sz="2000" b="1" dirty="0"/>
              <a:t>、指出了</a:t>
            </a:r>
            <a:r>
              <a:rPr lang="en-US" altLang="zh-CN" sz="2000" b="1" dirty="0"/>
              <a:t>COD</a:t>
            </a:r>
            <a:r>
              <a:rPr lang="zh-CN" altLang="en-US" sz="2000" b="1" dirty="0"/>
              <a:t>研究的</a:t>
            </a:r>
            <a:r>
              <a:rPr lang="zh-CN" altLang="en-US" sz="2000" b="1" dirty="0">
                <a:solidFill>
                  <a:srgbClr val="FF0000"/>
                </a:solidFill>
              </a:rPr>
              <a:t>未来发展方向</a:t>
            </a:r>
          </a:p>
        </p:txBody>
      </p:sp>
    </p:spTree>
    <p:extLst>
      <p:ext uri="{BB962C8B-B14F-4D97-AF65-F5344CB8AC3E}">
        <p14:creationId xmlns:p14="http://schemas.microsoft.com/office/powerpoint/2010/main" val="1006702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创新点与不足</a:t>
            </a: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i="1" dirty="0">
                  <a:solidFill>
                    <a:prstClr val="white"/>
                  </a:solidFill>
                  <a:latin typeface="微软雅黑" panose="020B0503020204020204" pitchFamily="34" charset="-122"/>
                  <a:ea typeface="微软雅黑" panose="020B0503020204020204" pitchFamily="34" charset="-122"/>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a:extLst>
              <a:ext uri="{FF2B5EF4-FFF2-40B4-BE49-F238E27FC236}">
                <a16:creationId xmlns:a16="http://schemas.microsoft.com/office/drawing/2014/main" id="{B50E7E98-5BE1-41D7-9B17-80D3AD50E6EA}"/>
              </a:ext>
            </a:extLst>
          </p:cNvPr>
          <p:cNvSpPr txBox="1"/>
          <p:nvPr/>
        </p:nvSpPr>
        <p:spPr>
          <a:xfrm>
            <a:off x="1579141" y="2510806"/>
            <a:ext cx="8313004" cy="369332"/>
          </a:xfrm>
          <a:prstGeom prst="rect">
            <a:avLst/>
          </a:prstGeom>
          <a:noFill/>
        </p:spPr>
        <p:txBody>
          <a:bodyPr wrap="square" rtlCol="0">
            <a:spAutoFit/>
          </a:bodyPr>
          <a:lstStyle/>
          <a:p>
            <a:r>
              <a:rPr lang="en-US" altLang="zh-CN" dirty="0"/>
              <a:t>2</a:t>
            </a:r>
            <a:r>
              <a:rPr lang="zh-CN" altLang="en-US" dirty="0"/>
              <a:t>、一种创新性的不确定性引导的</a:t>
            </a:r>
            <a:r>
              <a:rPr lang="en-US" altLang="zh-CN" dirty="0"/>
              <a:t>Transformer</a:t>
            </a:r>
            <a:r>
              <a:rPr lang="zh-CN" altLang="en-US" dirty="0"/>
              <a:t>推理模型</a:t>
            </a:r>
          </a:p>
        </p:txBody>
      </p:sp>
      <p:sp>
        <p:nvSpPr>
          <p:cNvPr id="18" name="文本框 17">
            <a:extLst>
              <a:ext uri="{FF2B5EF4-FFF2-40B4-BE49-F238E27FC236}">
                <a16:creationId xmlns:a16="http://schemas.microsoft.com/office/drawing/2014/main" id="{11DB0857-92A6-4E86-887D-600D65CBEB94}"/>
              </a:ext>
            </a:extLst>
          </p:cNvPr>
          <p:cNvSpPr txBox="1"/>
          <p:nvPr/>
        </p:nvSpPr>
        <p:spPr>
          <a:xfrm>
            <a:off x="1552867" y="3429000"/>
            <a:ext cx="8145772" cy="369332"/>
          </a:xfrm>
          <a:prstGeom prst="rect">
            <a:avLst/>
          </a:prstGeom>
          <a:noFill/>
        </p:spPr>
        <p:txBody>
          <a:bodyPr wrap="square" rtlCol="0">
            <a:spAutoFit/>
          </a:bodyPr>
          <a:lstStyle/>
          <a:p>
            <a:r>
              <a:rPr lang="en-US" altLang="zh-CN" dirty="0"/>
              <a:t>3</a:t>
            </a:r>
            <a:r>
              <a:rPr lang="zh-CN" altLang="en-US" dirty="0"/>
              <a:t>、在</a:t>
            </a:r>
            <a:r>
              <a:rPr lang="en-US" altLang="zh-CN" dirty="0"/>
              <a:t>benchmarks</a:t>
            </a:r>
            <a:r>
              <a:rPr lang="zh-CN" altLang="en-US" dirty="0"/>
              <a:t>上能取得最好的效果</a:t>
            </a:r>
            <a:endParaRPr lang="en-US" altLang="zh-CN" dirty="0"/>
          </a:p>
        </p:txBody>
      </p:sp>
      <p:sp>
        <p:nvSpPr>
          <p:cNvPr id="19" name="文本框 18">
            <a:extLst>
              <a:ext uri="{FF2B5EF4-FFF2-40B4-BE49-F238E27FC236}">
                <a16:creationId xmlns:a16="http://schemas.microsoft.com/office/drawing/2014/main" id="{687B295F-D45A-434B-ACF8-7107F3621187}"/>
              </a:ext>
            </a:extLst>
          </p:cNvPr>
          <p:cNvSpPr txBox="1"/>
          <p:nvPr/>
        </p:nvSpPr>
        <p:spPr>
          <a:xfrm>
            <a:off x="1609752" y="4772818"/>
            <a:ext cx="8032002" cy="369332"/>
          </a:xfrm>
          <a:prstGeom prst="rect">
            <a:avLst/>
          </a:prstGeom>
          <a:noFill/>
        </p:spPr>
        <p:txBody>
          <a:bodyPr wrap="square" rtlCol="0">
            <a:spAutoFit/>
          </a:bodyPr>
          <a:lstStyle/>
          <a:p>
            <a:r>
              <a:rPr lang="en-US" altLang="zh-CN" dirty="0"/>
              <a:t>1</a:t>
            </a:r>
            <a:r>
              <a:rPr lang="zh-CN" altLang="en-US" dirty="0"/>
              <a:t>、模型的模型过于复杂，</a:t>
            </a:r>
            <a:r>
              <a:rPr lang="en-US" altLang="zh-CN" dirty="0"/>
              <a:t>loss</a:t>
            </a:r>
            <a:r>
              <a:rPr lang="zh-CN" altLang="en-US" dirty="0"/>
              <a:t>损失有三项，难以训练。</a:t>
            </a:r>
          </a:p>
        </p:txBody>
      </p:sp>
      <p:sp>
        <p:nvSpPr>
          <p:cNvPr id="22" name="文本框 21">
            <a:extLst>
              <a:ext uri="{FF2B5EF4-FFF2-40B4-BE49-F238E27FC236}">
                <a16:creationId xmlns:a16="http://schemas.microsoft.com/office/drawing/2014/main" id="{27795FCA-08B0-42DD-A1AB-EC8002F84725}"/>
              </a:ext>
            </a:extLst>
          </p:cNvPr>
          <p:cNvSpPr txBox="1"/>
          <p:nvPr/>
        </p:nvSpPr>
        <p:spPr>
          <a:xfrm>
            <a:off x="1579141" y="1326285"/>
            <a:ext cx="8313004" cy="923330"/>
          </a:xfrm>
          <a:prstGeom prst="rect">
            <a:avLst/>
          </a:prstGeom>
          <a:noFill/>
        </p:spPr>
        <p:txBody>
          <a:bodyPr wrap="square">
            <a:spAutoFit/>
          </a:bodyPr>
          <a:lstStyle/>
          <a:p>
            <a:r>
              <a:rPr lang="en-US" altLang="zh-CN" dirty="0"/>
              <a:t>1</a:t>
            </a:r>
            <a:r>
              <a:rPr lang="zh-CN" altLang="en-US" dirty="0"/>
              <a:t>、设计一种新的伪装对象检测的学习范式。它将传统</a:t>
            </a:r>
            <a:r>
              <a:rPr lang="en-US" altLang="zh-CN" dirty="0"/>
              <a:t>COD</a:t>
            </a:r>
            <a:r>
              <a:rPr lang="zh-CN" altLang="en-US" dirty="0"/>
              <a:t>模型的确定性映射过程转换为不确定性引导的上下文推理过程。通过明确量化关键信息的不确定性，它可以使定向上下文推理克服伪装目标检测面临的困难</a:t>
            </a:r>
          </a:p>
        </p:txBody>
      </p:sp>
      <p:sp>
        <p:nvSpPr>
          <p:cNvPr id="23" name="文本框 22">
            <a:extLst>
              <a:ext uri="{FF2B5EF4-FFF2-40B4-BE49-F238E27FC236}">
                <a16:creationId xmlns:a16="http://schemas.microsoft.com/office/drawing/2014/main" id="{0C5CD76C-8378-43B6-AEFB-EC0E1C084ED1}"/>
              </a:ext>
            </a:extLst>
          </p:cNvPr>
          <p:cNvSpPr txBox="1"/>
          <p:nvPr/>
        </p:nvSpPr>
        <p:spPr>
          <a:xfrm>
            <a:off x="988257" y="4245091"/>
            <a:ext cx="7558651" cy="369332"/>
          </a:xfrm>
          <a:prstGeom prst="rect">
            <a:avLst/>
          </a:prstGeom>
          <a:noFill/>
        </p:spPr>
        <p:txBody>
          <a:bodyPr wrap="square">
            <a:spAutoFit/>
          </a:bodyPr>
          <a:lstStyle/>
          <a:p>
            <a:pPr marL="285750" indent="-285750">
              <a:buFont typeface="Wingdings" panose="05000000000000000000" pitchFamily="2" charset="2"/>
              <a:buChar char="u"/>
            </a:pPr>
            <a:r>
              <a:rPr lang="zh-CN" altLang="en-US" b="1" dirty="0"/>
              <a:t>不足</a:t>
            </a:r>
          </a:p>
        </p:txBody>
      </p:sp>
      <p:sp>
        <p:nvSpPr>
          <p:cNvPr id="24" name="文本框 23">
            <a:extLst>
              <a:ext uri="{FF2B5EF4-FFF2-40B4-BE49-F238E27FC236}">
                <a16:creationId xmlns:a16="http://schemas.microsoft.com/office/drawing/2014/main" id="{B89BEEB4-B9CC-431C-8CF5-C9DD5EB25D1B}"/>
              </a:ext>
            </a:extLst>
          </p:cNvPr>
          <p:cNvSpPr txBox="1"/>
          <p:nvPr/>
        </p:nvSpPr>
        <p:spPr>
          <a:xfrm>
            <a:off x="1609752" y="5458940"/>
            <a:ext cx="7979966" cy="646331"/>
          </a:xfrm>
          <a:prstGeom prst="rect">
            <a:avLst/>
          </a:prstGeom>
          <a:noFill/>
        </p:spPr>
        <p:txBody>
          <a:bodyPr wrap="square">
            <a:spAutoFit/>
          </a:bodyPr>
          <a:lstStyle/>
          <a:p>
            <a:r>
              <a:rPr lang="en-US" altLang="zh-CN" dirty="0"/>
              <a:t>2</a:t>
            </a:r>
            <a:r>
              <a:rPr lang="zh-CN" altLang="en-US" dirty="0"/>
              <a:t>、计算量较大，需要像素级别的标签。</a:t>
            </a:r>
            <a:endParaRPr lang="en-US" altLang="zh-CN" dirty="0"/>
          </a:p>
          <a:p>
            <a:endParaRPr lang="zh-CN" altLang="en-US" dirty="0"/>
          </a:p>
        </p:txBody>
      </p:sp>
      <p:sp>
        <p:nvSpPr>
          <p:cNvPr id="2" name="文本框 1">
            <a:extLst>
              <a:ext uri="{FF2B5EF4-FFF2-40B4-BE49-F238E27FC236}">
                <a16:creationId xmlns:a16="http://schemas.microsoft.com/office/drawing/2014/main" id="{2A749907-1C89-403E-8C69-EF8A9248391E}"/>
              </a:ext>
            </a:extLst>
          </p:cNvPr>
          <p:cNvSpPr txBox="1"/>
          <p:nvPr/>
        </p:nvSpPr>
        <p:spPr>
          <a:xfrm>
            <a:off x="988257" y="832718"/>
            <a:ext cx="1748590"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t>创新</a:t>
            </a:r>
          </a:p>
        </p:txBody>
      </p:sp>
    </p:spTree>
    <p:extLst>
      <p:ext uri="{BB962C8B-B14F-4D97-AF65-F5344CB8AC3E}">
        <p14:creationId xmlns:p14="http://schemas.microsoft.com/office/powerpoint/2010/main" val="1745965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9" grpId="0"/>
      <p:bldP spid="22" grpId="0"/>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证据推理视网膜疾病</a:t>
            </a:r>
            <a:r>
              <a:rPr lang="zh-CN" altLang="en-US" sz="3200" b="1" dirty="0">
                <a:solidFill>
                  <a:sysClr val="windowText" lastClr="000000"/>
                </a:solidFill>
                <a:latin typeface="Arial" panose="020B0604020202020204"/>
                <a:ea typeface="微软雅黑" panose="020B0503020204020204" pitchFamily="34" charset="-122"/>
              </a:rPr>
              <a:t>评估</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63015"/>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2" name="文本框 11">
            <a:extLst>
              <a:ext uri="{FF2B5EF4-FFF2-40B4-BE49-F238E27FC236}">
                <a16:creationId xmlns:a16="http://schemas.microsoft.com/office/drawing/2014/main" id="{C5F8C3FB-63E6-48AB-9A9D-0EB763CA8ABA}"/>
              </a:ext>
            </a:extLst>
          </p:cNvPr>
          <p:cNvSpPr txBox="1"/>
          <p:nvPr/>
        </p:nvSpPr>
        <p:spPr>
          <a:xfrm>
            <a:off x="1092714" y="1766783"/>
            <a:ext cx="10518914" cy="2123658"/>
          </a:xfrm>
          <a:prstGeom prst="rect">
            <a:avLst/>
          </a:prstGeom>
          <a:noFill/>
        </p:spPr>
        <p:txBody>
          <a:bodyPr wrap="square" rtlCol="0">
            <a:spAutoFit/>
          </a:bodyPr>
          <a:lstStyle/>
          <a:p>
            <a:pPr lvl="0" indent="0" algn="l">
              <a:buClrTx/>
              <a:buSzTx/>
              <a:buFont typeface="Wingdings" panose="05000000000000000000" pitchFamily="2" charset="2"/>
              <a:buNone/>
            </a:pPr>
            <a:r>
              <a:rPr lang="zh-CN" altLang="en-US" dirty="0">
                <a:sym typeface="+mn-ea"/>
              </a:rPr>
              <a:t>什么是循证医学？</a:t>
            </a:r>
            <a:endParaRPr lang="en-US" altLang="zh-CN" dirty="0">
              <a:sym typeface="+mn-ea"/>
            </a:endParaRPr>
          </a:p>
          <a:p>
            <a:pPr lvl="0" indent="0" algn="l">
              <a:buClrTx/>
              <a:buSzTx/>
              <a:buFont typeface="Wingdings" panose="05000000000000000000" pitchFamily="2" charset="2"/>
              <a:buNone/>
            </a:pPr>
            <a:endParaRPr lang="en-US" altLang="zh-CN" dirty="0">
              <a:sym typeface="+mn-ea"/>
            </a:endParaRPr>
          </a:p>
          <a:p>
            <a:pPr lvl="0"/>
            <a:r>
              <a:rPr lang="zh-CN" altLang="en-US" dirty="0"/>
              <a:t>其定义为</a:t>
            </a:r>
            <a:r>
              <a:rPr lang="zh-CN" altLang="en-US" dirty="0">
                <a:solidFill>
                  <a:srgbClr val="FF0000"/>
                </a:solidFill>
              </a:rPr>
              <a:t>有意识地、明确地、审慎地</a:t>
            </a:r>
            <a:r>
              <a:rPr lang="zh-CN" altLang="en-US" dirty="0"/>
              <a:t>利用现有最好的</a:t>
            </a:r>
            <a:r>
              <a:rPr lang="zh-CN" altLang="en-US" dirty="0">
                <a:solidFill>
                  <a:srgbClr val="FF0000"/>
                </a:solidFill>
              </a:rPr>
              <a:t>证据</a:t>
            </a:r>
            <a:r>
              <a:rPr lang="zh-CN" altLang="en-US" dirty="0"/>
              <a:t>制定个体病人的诊治方案</a:t>
            </a:r>
            <a:endParaRPr lang="en-US" altLang="zh-CN" dirty="0">
              <a:sym typeface="+mn-ea"/>
            </a:endParaRPr>
          </a:p>
          <a:p>
            <a:pPr lvl="0"/>
            <a:r>
              <a:rPr lang="zh-CN" altLang="en-US" dirty="0">
                <a:sym typeface="+mn-ea"/>
              </a:rPr>
              <a:t>什么证据？</a:t>
            </a:r>
            <a:endParaRPr lang="en-US" altLang="zh-CN" dirty="0">
              <a:sym typeface="+mn-ea"/>
            </a:endParaRPr>
          </a:p>
          <a:p>
            <a:endParaRPr lang="en-US" altLang="zh-CN" sz="2000" dirty="0"/>
          </a:p>
          <a:p>
            <a:r>
              <a:rPr lang="zh-CN" altLang="en-US" sz="2000" dirty="0"/>
              <a:t>其定义是直接在患者中进行的有关</a:t>
            </a:r>
            <a:r>
              <a:rPr lang="zh-CN" altLang="en-US" sz="2000" dirty="0">
                <a:solidFill>
                  <a:srgbClr val="FF0000"/>
                </a:solidFill>
              </a:rPr>
              <a:t>病因、诊断、预防、治疗</a:t>
            </a:r>
            <a:r>
              <a:rPr lang="zh-CN" altLang="en-US" sz="2000" dirty="0"/>
              <a:t>和预后等研究所获得的第一手研究结果</a:t>
            </a:r>
            <a:endParaRPr lang="en-US" altLang="zh-CN" sz="2000" dirty="0"/>
          </a:p>
        </p:txBody>
      </p:sp>
      <p:sp>
        <p:nvSpPr>
          <p:cNvPr id="33" name="文本框 32">
            <a:extLst>
              <a:ext uri="{FF2B5EF4-FFF2-40B4-BE49-F238E27FC236}">
                <a16:creationId xmlns:a16="http://schemas.microsoft.com/office/drawing/2014/main" id="{0B27F1DB-500F-499F-9046-C6AA4641B947}"/>
              </a:ext>
            </a:extLst>
          </p:cNvPr>
          <p:cNvSpPr txBox="1"/>
          <p:nvPr/>
        </p:nvSpPr>
        <p:spPr>
          <a:xfrm>
            <a:off x="4639667" y="5326264"/>
            <a:ext cx="1811238" cy="369332"/>
          </a:xfrm>
          <a:prstGeom prst="rect">
            <a:avLst/>
          </a:prstGeom>
          <a:noFill/>
        </p:spPr>
        <p:txBody>
          <a:bodyPr wrap="square" rtlCol="0">
            <a:spAutoFit/>
          </a:bodyPr>
          <a:lstStyle/>
          <a:p>
            <a:pPr lvl="0" indent="0" algn="l">
              <a:buClrTx/>
              <a:buSzTx/>
              <a:buFont typeface="Wingdings" panose="05000000000000000000" pitchFamily="2" charset="2"/>
              <a:buNone/>
            </a:pPr>
            <a:r>
              <a:rPr lang="zh-CN" altLang="en-US" dirty="0">
                <a:sym typeface="+mn-ea"/>
              </a:rPr>
              <a:t>循证诊断流程图</a:t>
            </a:r>
            <a:endParaRPr lang="en-US" altLang="zh-CN" dirty="0">
              <a:sym typeface="+mn-ea"/>
            </a:endParaRPr>
          </a:p>
        </p:txBody>
      </p:sp>
      <p:sp>
        <p:nvSpPr>
          <p:cNvPr id="34" name="文本框 33">
            <a:extLst>
              <a:ext uri="{FF2B5EF4-FFF2-40B4-BE49-F238E27FC236}">
                <a16:creationId xmlns:a16="http://schemas.microsoft.com/office/drawing/2014/main" id="{0A1A8AB0-D91C-404D-808D-2FA57D78300A}"/>
              </a:ext>
            </a:extLst>
          </p:cNvPr>
          <p:cNvSpPr txBox="1"/>
          <p:nvPr/>
        </p:nvSpPr>
        <p:spPr>
          <a:xfrm>
            <a:off x="827580" y="1050711"/>
            <a:ext cx="81333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sym typeface="+mn-ea"/>
              </a:rPr>
              <a:t>背景</a:t>
            </a:r>
          </a:p>
        </p:txBody>
      </p:sp>
      <p:pic>
        <p:nvPicPr>
          <p:cNvPr id="35" name="图片 34">
            <a:extLst>
              <a:ext uri="{FF2B5EF4-FFF2-40B4-BE49-F238E27FC236}">
                <a16:creationId xmlns:a16="http://schemas.microsoft.com/office/drawing/2014/main" id="{88CABD56-6D97-4993-94E0-CE9ED3C1C94B}"/>
              </a:ext>
            </a:extLst>
          </p:cNvPr>
          <p:cNvPicPr>
            <a:picLocks noChangeAspect="1"/>
          </p:cNvPicPr>
          <p:nvPr/>
        </p:nvPicPr>
        <p:blipFill>
          <a:blip r:embed="rId4"/>
          <a:stretch>
            <a:fillRect/>
          </a:stretch>
        </p:blipFill>
        <p:spPr>
          <a:xfrm>
            <a:off x="2645104" y="4079431"/>
            <a:ext cx="6187976" cy="10303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3000"/>
    </mc:Choice>
    <mc:Fallback xmlns="">
      <p:transition spd="slow" advClick="0"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证据推理视网膜疾病</a:t>
            </a:r>
            <a:r>
              <a:rPr lang="zh-CN" altLang="en-US" sz="3200" b="1" dirty="0">
                <a:solidFill>
                  <a:sysClr val="windowText" lastClr="000000"/>
                </a:solidFill>
                <a:latin typeface="Arial" panose="020B0604020202020204"/>
                <a:ea typeface="微软雅黑" panose="020B0503020204020204" pitchFamily="34" charset="-122"/>
              </a:rPr>
              <a:t>评估</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63015"/>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4C0CEB55-CD0D-411F-9176-F8793A79D273}"/>
              </a:ext>
            </a:extLst>
          </p:cNvPr>
          <p:cNvSpPr txBox="1"/>
          <p:nvPr/>
        </p:nvSpPr>
        <p:spPr>
          <a:xfrm>
            <a:off x="827579" y="1050711"/>
            <a:ext cx="4558613"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sym typeface="+mn-ea"/>
              </a:rPr>
              <a:t>目前深度学习疾病诊断存在的问题</a:t>
            </a:r>
          </a:p>
        </p:txBody>
      </p:sp>
      <p:sp>
        <p:nvSpPr>
          <p:cNvPr id="33" name="文本框 32">
            <a:extLst>
              <a:ext uri="{FF2B5EF4-FFF2-40B4-BE49-F238E27FC236}">
                <a16:creationId xmlns:a16="http://schemas.microsoft.com/office/drawing/2014/main" id="{0B27F1DB-500F-499F-9046-C6AA4641B947}"/>
              </a:ext>
            </a:extLst>
          </p:cNvPr>
          <p:cNvSpPr txBox="1"/>
          <p:nvPr/>
        </p:nvSpPr>
        <p:spPr>
          <a:xfrm>
            <a:off x="4952818" y="3785562"/>
            <a:ext cx="1322722" cy="369332"/>
          </a:xfrm>
          <a:prstGeom prst="rect">
            <a:avLst/>
          </a:prstGeom>
          <a:noFill/>
        </p:spPr>
        <p:txBody>
          <a:bodyPr wrap="square" rtlCol="0">
            <a:spAutoFit/>
          </a:bodyPr>
          <a:lstStyle/>
          <a:p>
            <a:pPr lvl="0" indent="0" algn="l">
              <a:buClrTx/>
              <a:buSzTx/>
              <a:buFont typeface="Wingdings" panose="05000000000000000000" pitchFamily="2" charset="2"/>
              <a:buNone/>
            </a:pPr>
            <a:r>
              <a:rPr lang="zh-CN" altLang="en-US" dirty="0">
                <a:sym typeface="+mn-ea"/>
              </a:rPr>
              <a:t>诊断流程</a:t>
            </a:r>
            <a:endParaRPr lang="en-US" altLang="zh-CN" dirty="0">
              <a:sym typeface="+mn-ea"/>
            </a:endParaRPr>
          </a:p>
        </p:txBody>
      </p:sp>
      <p:sp>
        <p:nvSpPr>
          <p:cNvPr id="50" name="文本框 49">
            <a:extLst>
              <a:ext uri="{FF2B5EF4-FFF2-40B4-BE49-F238E27FC236}">
                <a16:creationId xmlns:a16="http://schemas.microsoft.com/office/drawing/2014/main" id="{C05CDF56-D56C-471D-B816-92967F8F0603}"/>
              </a:ext>
            </a:extLst>
          </p:cNvPr>
          <p:cNvSpPr txBox="1"/>
          <p:nvPr/>
        </p:nvSpPr>
        <p:spPr>
          <a:xfrm>
            <a:off x="2085741" y="4394227"/>
            <a:ext cx="5730500" cy="923330"/>
          </a:xfrm>
          <a:prstGeom prst="rect">
            <a:avLst/>
          </a:prstGeom>
          <a:noFill/>
        </p:spPr>
        <p:txBody>
          <a:bodyPr wrap="square">
            <a:spAutoFit/>
          </a:bodyPr>
          <a:lstStyle/>
          <a:p>
            <a:r>
              <a:rPr lang="en-US" altLang="zh-CN" dirty="0"/>
              <a:t>1</a:t>
            </a:r>
            <a:r>
              <a:rPr lang="zh-CN" altLang="en-US" dirty="0"/>
              <a:t>、模型不具备</a:t>
            </a:r>
            <a:r>
              <a:rPr lang="zh-CN" altLang="en-US" dirty="0">
                <a:solidFill>
                  <a:srgbClr val="FF0000"/>
                </a:solidFill>
              </a:rPr>
              <a:t>推理</a:t>
            </a:r>
            <a:r>
              <a:rPr lang="zh-CN" altLang="en-US" dirty="0"/>
              <a:t>能力，其</a:t>
            </a:r>
            <a:r>
              <a:rPr lang="zh-CN" altLang="en-US" dirty="0">
                <a:solidFill>
                  <a:srgbClr val="FF0000"/>
                </a:solidFill>
              </a:rPr>
              <a:t>泛化性</a:t>
            </a:r>
            <a:r>
              <a:rPr lang="zh-CN" altLang="en-US" dirty="0"/>
              <a:t>不好</a:t>
            </a:r>
            <a:endParaRPr lang="en-US" altLang="zh-CN" dirty="0"/>
          </a:p>
          <a:p>
            <a:endParaRPr lang="en-US" altLang="zh-CN" dirty="0"/>
          </a:p>
          <a:p>
            <a:r>
              <a:rPr lang="en-US" altLang="zh-CN" dirty="0"/>
              <a:t>2</a:t>
            </a:r>
            <a:r>
              <a:rPr lang="zh-CN" altLang="en-US" dirty="0"/>
              <a:t>、决策是通过</a:t>
            </a:r>
            <a:r>
              <a:rPr lang="zh-CN" altLang="en-US" dirty="0">
                <a:solidFill>
                  <a:srgbClr val="FF0000"/>
                </a:solidFill>
              </a:rPr>
              <a:t>数据拟合</a:t>
            </a:r>
            <a:r>
              <a:rPr lang="zh-CN" altLang="en-US" dirty="0"/>
              <a:t>的方式，其</a:t>
            </a:r>
            <a:r>
              <a:rPr lang="zh-CN" altLang="en-US" dirty="0">
                <a:solidFill>
                  <a:srgbClr val="FF0000"/>
                </a:solidFill>
              </a:rPr>
              <a:t>可解释性</a:t>
            </a:r>
            <a:r>
              <a:rPr lang="zh-CN" altLang="en-US" dirty="0"/>
              <a:t>不好</a:t>
            </a:r>
            <a:endParaRPr lang="en-US" altLang="zh-CN" dirty="0"/>
          </a:p>
        </p:txBody>
      </p:sp>
      <p:pic>
        <p:nvPicPr>
          <p:cNvPr id="55" name="图片 54">
            <a:extLst>
              <a:ext uri="{FF2B5EF4-FFF2-40B4-BE49-F238E27FC236}">
                <a16:creationId xmlns:a16="http://schemas.microsoft.com/office/drawing/2014/main" id="{1CD8116A-3555-44CC-AF7D-4C4B69B11C06}"/>
              </a:ext>
            </a:extLst>
          </p:cNvPr>
          <p:cNvPicPr>
            <a:picLocks noChangeAspect="1"/>
          </p:cNvPicPr>
          <p:nvPr/>
        </p:nvPicPr>
        <p:blipFill>
          <a:blip r:embed="rId4"/>
          <a:stretch>
            <a:fillRect/>
          </a:stretch>
        </p:blipFill>
        <p:spPr>
          <a:xfrm>
            <a:off x="3035681" y="2066794"/>
            <a:ext cx="5411337" cy="1565467"/>
          </a:xfrm>
          <a:prstGeom prst="rect">
            <a:avLst/>
          </a:prstGeom>
        </p:spPr>
      </p:pic>
    </p:spTree>
    <p:extLst>
      <p:ext uri="{BB962C8B-B14F-4D97-AF65-F5344CB8AC3E}">
        <p14:creationId xmlns:p14="http://schemas.microsoft.com/office/powerpoint/2010/main" val="4140159491"/>
      </p:ext>
    </p:extLst>
  </p:cSld>
  <p:clrMapOvr>
    <a:masterClrMapping/>
  </p:clrMapOvr>
  <mc:AlternateContent xmlns:mc="http://schemas.openxmlformats.org/markup-compatibility/2006" xmlns:p14="http://schemas.microsoft.com/office/powerpoint/2010/main">
    <mc:Choice Requires="p14">
      <p:transition spd="slow" p14:dur="125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3" grpId="0"/>
      <p:bldP spid="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证据推理视网膜疾病</a:t>
            </a:r>
            <a:r>
              <a:rPr lang="zh-CN" altLang="en-US" sz="3200" b="1" dirty="0">
                <a:solidFill>
                  <a:sysClr val="windowText" lastClr="000000"/>
                </a:solidFill>
                <a:latin typeface="Arial" panose="020B0604020202020204"/>
                <a:ea typeface="微软雅黑" panose="020B0503020204020204" pitchFamily="34" charset="-122"/>
              </a:rPr>
              <a:t>评估</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63015"/>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 name="文本框 32">
            <a:extLst>
              <a:ext uri="{FF2B5EF4-FFF2-40B4-BE49-F238E27FC236}">
                <a16:creationId xmlns:a16="http://schemas.microsoft.com/office/drawing/2014/main" id="{0B27F1DB-500F-499F-9046-C6AA4641B947}"/>
              </a:ext>
            </a:extLst>
          </p:cNvPr>
          <p:cNvSpPr txBox="1"/>
          <p:nvPr/>
        </p:nvSpPr>
        <p:spPr>
          <a:xfrm>
            <a:off x="4877661" y="3509991"/>
            <a:ext cx="1811238" cy="369332"/>
          </a:xfrm>
          <a:prstGeom prst="rect">
            <a:avLst/>
          </a:prstGeom>
          <a:noFill/>
        </p:spPr>
        <p:txBody>
          <a:bodyPr wrap="square" rtlCol="0">
            <a:spAutoFit/>
          </a:bodyPr>
          <a:lstStyle/>
          <a:p>
            <a:pPr lvl="0" indent="0" algn="l">
              <a:buClrTx/>
              <a:buSzTx/>
              <a:buFont typeface="Wingdings" panose="05000000000000000000" pitchFamily="2" charset="2"/>
              <a:buNone/>
            </a:pPr>
            <a:r>
              <a:rPr lang="zh-CN" altLang="en-US" dirty="0">
                <a:sym typeface="+mn-ea"/>
              </a:rPr>
              <a:t>循证诊断流程图</a:t>
            </a:r>
            <a:endParaRPr lang="en-US" altLang="zh-CN" dirty="0">
              <a:sym typeface="+mn-ea"/>
            </a:endParaRPr>
          </a:p>
        </p:txBody>
      </p:sp>
      <p:sp>
        <p:nvSpPr>
          <p:cNvPr id="34" name="文本框 33">
            <a:extLst>
              <a:ext uri="{FF2B5EF4-FFF2-40B4-BE49-F238E27FC236}">
                <a16:creationId xmlns:a16="http://schemas.microsoft.com/office/drawing/2014/main" id="{0A1A8AB0-D91C-404D-808D-2FA57D78300A}"/>
              </a:ext>
            </a:extLst>
          </p:cNvPr>
          <p:cNvSpPr txBox="1"/>
          <p:nvPr/>
        </p:nvSpPr>
        <p:spPr>
          <a:xfrm>
            <a:off x="827580" y="1050711"/>
            <a:ext cx="2679708"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sym typeface="+mn-ea"/>
              </a:rPr>
              <a:t>循证医学面临的问题</a:t>
            </a:r>
          </a:p>
        </p:txBody>
      </p:sp>
      <p:sp>
        <p:nvSpPr>
          <p:cNvPr id="35" name="文本框 34">
            <a:extLst>
              <a:ext uri="{FF2B5EF4-FFF2-40B4-BE49-F238E27FC236}">
                <a16:creationId xmlns:a16="http://schemas.microsoft.com/office/drawing/2014/main" id="{44D3EFD2-7108-4E8B-A3D6-E8996A7B1BB0}"/>
              </a:ext>
            </a:extLst>
          </p:cNvPr>
          <p:cNvSpPr txBox="1"/>
          <p:nvPr/>
        </p:nvSpPr>
        <p:spPr>
          <a:xfrm>
            <a:off x="2486574" y="4306545"/>
            <a:ext cx="5730500" cy="923330"/>
          </a:xfrm>
          <a:prstGeom prst="rect">
            <a:avLst/>
          </a:prstGeom>
          <a:noFill/>
        </p:spPr>
        <p:txBody>
          <a:bodyPr wrap="square">
            <a:spAutoFit/>
          </a:bodyPr>
          <a:lstStyle/>
          <a:p>
            <a:r>
              <a:rPr lang="en-US" altLang="zh-CN" dirty="0"/>
              <a:t>1</a:t>
            </a:r>
            <a:r>
              <a:rPr lang="zh-CN" altLang="en-US" dirty="0"/>
              <a:t>、需要手工的进行</a:t>
            </a:r>
            <a:r>
              <a:rPr lang="zh-CN" altLang="en-US" dirty="0">
                <a:solidFill>
                  <a:srgbClr val="FF0000"/>
                </a:solidFill>
              </a:rPr>
              <a:t>检索证据</a:t>
            </a:r>
            <a:endParaRPr lang="en-US" altLang="zh-CN" dirty="0">
              <a:solidFill>
                <a:srgbClr val="FF0000"/>
              </a:solidFill>
            </a:endParaRPr>
          </a:p>
          <a:p>
            <a:endParaRPr lang="en-US" altLang="zh-CN" dirty="0"/>
          </a:p>
          <a:p>
            <a:r>
              <a:rPr lang="en-US" altLang="zh-CN" dirty="0"/>
              <a:t>2</a:t>
            </a:r>
            <a:r>
              <a:rPr lang="zh-CN" altLang="en-US" dirty="0"/>
              <a:t>、面临海量数据，其</a:t>
            </a:r>
            <a:r>
              <a:rPr lang="zh-CN" altLang="en-US" dirty="0">
                <a:solidFill>
                  <a:srgbClr val="FF0000"/>
                </a:solidFill>
              </a:rPr>
              <a:t>诊断效率</a:t>
            </a:r>
            <a:r>
              <a:rPr lang="zh-CN" altLang="en-US" dirty="0"/>
              <a:t>不高</a:t>
            </a:r>
            <a:endParaRPr lang="en-US" altLang="zh-CN" dirty="0"/>
          </a:p>
        </p:txBody>
      </p:sp>
      <p:pic>
        <p:nvPicPr>
          <p:cNvPr id="36" name="图片 35">
            <a:extLst>
              <a:ext uri="{FF2B5EF4-FFF2-40B4-BE49-F238E27FC236}">
                <a16:creationId xmlns:a16="http://schemas.microsoft.com/office/drawing/2014/main" id="{91BB9634-4ED8-4638-A619-6AF2B1E117B4}"/>
              </a:ext>
            </a:extLst>
          </p:cNvPr>
          <p:cNvPicPr>
            <a:picLocks noChangeAspect="1"/>
          </p:cNvPicPr>
          <p:nvPr/>
        </p:nvPicPr>
        <p:blipFill>
          <a:blip r:embed="rId4"/>
          <a:stretch>
            <a:fillRect/>
          </a:stretch>
        </p:blipFill>
        <p:spPr>
          <a:xfrm>
            <a:off x="2782889" y="2275683"/>
            <a:ext cx="6187976" cy="1030313"/>
          </a:xfrm>
          <a:prstGeom prst="rect">
            <a:avLst/>
          </a:prstGeom>
        </p:spPr>
      </p:pic>
    </p:spTree>
    <p:extLst>
      <p:ext uri="{BB962C8B-B14F-4D97-AF65-F5344CB8AC3E}">
        <p14:creationId xmlns:p14="http://schemas.microsoft.com/office/powerpoint/2010/main" val="4075696093"/>
      </p:ext>
    </p:extLst>
  </p:cSld>
  <p:clrMapOvr>
    <a:masterClrMapping/>
  </p:clrMapOvr>
  <mc:AlternateContent xmlns:mc="http://schemas.openxmlformats.org/markup-compatibility/2006" xmlns:p14="http://schemas.microsoft.com/office/powerpoint/2010/main">
    <mc:Choice Requires="p14">
      <p:transition spd="slow" p14:dur="125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证据推理视网膜疾病</a:t>
            </a:r>
            <a:r>
              <a:rPr lang="zh-CN" altLang="en-US" sz="3200" b="1" dirty="0">
                <a:solidFill>
                  <a:sysClr val="windowText" lastClr="000000"/>
                </a:solidFill>
                <a:latin typeface="Arial" panose="020B0604020202020204"/>
                <a:ea typeface="微软雅黑" panose="020B0503020204020204" pitchFamily="34" charset="-122"/>
              </a:rPr>
              <a:t>评估</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63015"/>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 name="文本框 33">
            <a:extLst>
              <a:ext uri="{FF2B5EF4-FFF2-40B4-BE49-F238E27FC236}">
                <a16:creationId xmlns:a16="http://schemas.microsoft.com/office/drawing/2014/main" id="{0A1A8AB0-D91C-404D-808D-2FA57D78300A}"/>
              </a:ext>
            </a:extLst>
          </p:cNvPr>
          <p:cNvSpPr txBox="1"/>
          <p:nvPr/>
        </p:nvSpPr>
        <p:spPr>
          <a:xfrm>
            <a:off x="827580" y="1050711"/>
            <a:ext cx="2679708"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sym typeface="+mn-ea"/>
              </a:rPr>
              <a:t>视网膜属性</a:t>
            </a:r>
          </a:p>
        </p:txBody>
      </p:sp>
      <p:pic>
        <p:nvPicPr>
          <p:cNvPr id="36" name="图片 35">
            <a:extLst>
              <a:ext uri="{FF2B5EF4-FFF2-40B4-BE49-F238E27FC236}">
                <a16:creationId xmlns:a16="http://schemas.microsoft.com/office/drawing/2014/main" id="{EFEAB674-F413-4DF1-B0B1-29E28901A51F}"/>
              </a:ext>
            </a:extLst>
          </p:cNvPr>
          <p:cNvPicPr>
            <a:picLocks noChangeAspect="1"/>
          </p:cNvPicPr>
          <p:nvPr/>
        </p:nvPicPr>
        <p:blipFill>
          <a:blip r:embed="rId4"/>
          <a:stretch>
            <a:fillRect/>
          </a:stretch>
        </p:blipFill>
        <p:spPr>
          <a:xfrm>
            <a:off x="2116897" y="1565750"/>
            <a:ext cx="5038095" cy="4152381"/>
          </a:xfrm>
          <a:prstGeom prst="rect">
            <a:avLst/>
          </a:prstGeom>
        </p:spPr>
      </p:pic>
    </p:spTree>
    <p:extLst>
      <p:ext uri="{BB962C8B-B14F-4D97-AF65-F5344CB8AC3E}">
        <p14:creationId xmlns:p14="http://schemas.microsoft.com/office/powerpoint/2010/main" val="4030128236"/>
      </p:ext>
    </p:extLst>
  </p:cSld>
  <p:clrMapOvr>
    <a:masterClrMapping/>
  </p:clrMapOvr>
  <mc:AlternateContent xmlns:mc="http://schemas.openxmlformats.org/markup-compatibility/2006" xmlns:p14="http://schemas.microsoft.com/office/powerpoint/2010/main">
    <mc:Choice Requires="p14">
      <p:transition spd="slow" p14:dur="1250" advClick="0" advTm="3000"/>
    </mc:Choice>
    <mc:Fallback xmlns="">
      <p:transition spd="slow" advClick="0"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证据推理视网膜疾病</a:t>
            </a:r>
            <a:r>
              <a:rPr lang="zh-CN" altLang="en-US" sz="3200" b="1" dirty="0">
                <a:solidFill>
                  <a:sysClr val="windowText" lastClr="000000"/>
                </a:solidFill>
                <a:latin typeface="Arial" panose="020B0604020202020204"/>
                <a:ea typeface="微软雅黑" panose="020B0503020204020204" pitchFamily="34" charset="-122"/>
              </a:rPr>
              <a:t>评估</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63015"/>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 name="文本框 33">
            <a:extLst>
              <a:ext uri="{FF2B5EF4-FFF2-40B4-BE49-F238E27FC236}">
                <a16:creationId xmlns:a16="http://schemas.microsoft.com/office/drawing/2014/main" id="{0A1A8AB0-D91C-404D-808D-2FA57D78300A}"/>
              </a:ext>
            </a:extLst>
          </p:cNvPr>
          <p:cNvSpPr txBox="1"/>
          <p:nvPr/>
        </p:nvSpPr>
        <p:spPr>
          <a:xfrm>
            <a:off x="827580" y="1050711"/>
            <a:ext cx="2679708"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sym typeface="+mn-ea"/>
              </a:rPr>
              <a:t>提出的方法</a:t>
            </a:r>
          </a:p>
        </p:txBody>
      </p:sp>
      <p:pic>
        <p:nvPicPr>
          <p:cNvPr id="2" name="图片 1">
            <a:extLst>
              <a:ext uri="{FF2B5EF4-FFF2-40B4-BE49-F238E27FC236}">
                <a16:creationId xmlns:a16="http://schemas.microsoft.com/office/drawing/2014/main" id="{15C1E8BF-2221-4408-AA02-0362632B4C35}"/>
              </a:ext>
            </a:extLst>
          </p:cNvPr>
          <p:cNvPicPr>
            <a:picLocks noChangeAspect="1"/>
          </p:cNvPicPr>
          <p:nvPr/>
        </p:nvPicPr>
        <p:blipFill>
          <a:blip r:embed="rId4"/>
          <a:stretch>
            <a:fillRect/>
          </a:stretch>
        </p:blipFill>
        <p:spPr>
          <a:xfrm>
            <a:off x="601986" y="1694666"/>
            <a:ext cx="5175953" cy="1414395"/>
          </a:xfrm>
          <a:prstGeom prst="rect">
            <a:avLst/>
          </a:prstGeom>
        </p:spPr>
      </p:pic>
      <p:pic>
        <p:nvPicPr>
          <p:cNvPr id="133" name="图片 132">
            <a:extLst>
              <a:ext uri="{FF2B5EF4-FFF2-40B4-BE49-F238E27FC236}">
                <a16:creationId xmlns:a16="http://schemas.microsoft.com/office/drawing/2014/main" id="{8BDF4860-F40C-4E30-BB0F-6C6FADAE6C9D}"/>
              </a:ext>
            </a:extLst>
          </p:cNvPr>
          <p:cNvPicPr>
            <a:picLocks noChangeAspect="1"/>
          </p:cNvPicPr>
          <p:nvPr/>
        </p:nvPicPr>
        <p:blipFill>
          <a:blip r:embed="rId5"/>
          <a:stretch>
            <a:fillRect/>
          </a:stretch>
        </p:blipFill>
        <p:spPr>
          <a:xfrm>
            <a:off x="500381" y="3946752"/>
            <a:ext cx="6565961" cy="1694835"/>
          </a:xfrm>
          <a:prstGeom prst="rect">
            <a:avLst/>
          </a:prstGeom>
        </p:spPr>
      </p:pic>
      <p:sp>
        <p:nvSpPr>
          <p:cNvPr id="134" name="文本框 133">
            <a:extLst>
              <a:ext uri="{FF2B5EF4-FFF2-40B4-BE49-F238E27FC236}">
                <a16:creationId xmlns:a16="http://schemas.microsoft.com/office/drawing/2014/main" id="{AB52A102-262D-495D-B8C1-E1D29C4ACCB4}"/>
              </a:ext>
            </a:extLst>
          </p:cNvPr>
          <p:cNvSpPr txBox="1"/>
          <p:nvPr/>
        </p:nvSpPr>
        <p:spPr>
          <a:xfrm>
            <a:off x="2410034" y="3234417"/>
            <a:ext cx="1322722" cy="369332"/>
          </a:xfrm>
          <a:prstGeom prst="rect">
            <a:avLst/>
          </a:prstGeom>
          <a:noFill/>
        </p:spPr>
        <p:txBody>
          <a:bodyPr wrap="square" rtlCol="0">
            <a:spAutoFit/>
          </a:bodyPr>
          <a:lstStyle/>
          <a:p>
            <a:pPr lvl="0" indent="0" algn="l">
              <a:buClrTx/>
              <a:buSzTx/>
              <a:buFont typeface="Wingdings" panose="05000000000000000000" pitchFamily="2" charset="2"/>
              <a:buNone/>
            </a:pPr>
            <a:r>
              <a:rPr lang="zh-CN" altLang="en-US" dirty="0">
                <a:sym typeface="+mn-ea"/>
              </a:rPr>
              <a:t>现有方法</a:t>
            </a:r>
            <a:endParaRPr lang="en-US" altLang="zh-CN" dirty="0">
              <a:sym typeface="+mn-ea"/>
            </a:endParaRPr>
          </a:p>
        </p:txBody>
      </p:sp>
      <p:sp>
        <p:nvSpPr>
          <p:cNvPr id="135" name="文本框 134">
            <a:extLst>
              <a:ext uri="{FF2B5EF4-FFF2-40B4-BE49-F238E27FC236}">
                <a16:creationId xmlns:a16="http://schemas.microsoft.com/office/drawing/2014/main" id="{588891DE-94B9-4277-B50E-FDFB9983307A}"/>
              </a:ext>
            </a:extLst>
          </p:cNvPr>
          <p:cNvSpPr txBox="1"/>
          <p:nvPr/>
        </p:nvSpPr>
        <p:spPr>
          <a:xfrm>
            <a:off x="2587485" y="5729185"/>
            <a:ext cx="1546103" cy="369332"/>
          </a:xfrm>
          <a:prstGeom prst="rect">
            <a:avLst/>
          </a:prstGeom>
          <a:noFill/>
        </p:spPr>
        <p:txBody>
          <a:bodyPr wrap="square" rtlCol="0">
            <a:spAutoFit/>
          </a:bodyPr>
          <a:lstStyle/>
          <a:p>
            <a:pPr lvl="0" indent="0" algn="l">
              <a:buClrTx/>
              <a:buSzTx/>
              <a:buFont typeface="Wingdings" panose="05000000000000000000" pitchFamily="2" charset="2"/>
              <a:buNone/>
            </a:pPr>
            <a:r>
              <a:rPr lang="zh-CN" altLang="en-US" dirty="0">
                <a:sym typeface="+mn-ea"/>
              </a:rPr>
              <a:t>提出的方法</a:t>
            </a:r>
            <a:endParaRPr lang="en-US" altLang="zh-CN" dirty="0">
              <a:sym typeface="+mn-ea"/>
            </a:endParaRPr>
          </a:p>
        </p:txBody>
      </p:sp>
      <p:sp>
        <p:nvSpPr>
          <p:cNvPr id="136" name="文本框 135">
            <a:extLst>
              <a:ext uri="{FF2B5EF4-FFF2-40B4-BE49-F238E27FC236}">
                <a16:creationId xmlns:a16="http://schemas.microsoft.com/office/drawing/2014/main" id="{9345BCB5-FE5D-4D29-9112-F82FF96039AA}"/>
              </a:ext>
            </a:extLst>
          </p:cNvPr>
          <p:cNvSpPr txBox="1"/>
          <p:nvPr/>
        </p:nvSpPr>
        <p:spPr>
          <a:xfrm>
            <a:off x="6990384" y="2086199"/>
            <a:ext cx="5201616" cy="1200329"/>
          </a:xfrm>
          <a:prstGeom prst="rect">
            <a:avLst/>
          </a:prstGeom>
          <a:noFill/>
        </p:spPr>
        <p:txBody>
          <a:bodyPr wrap="square" rtlCol="0">
            <a:spAutoFit/>
          </a:bodyPr>
          <a:lstStyle/>
          <a:p>
            <a:pPr lvl="0" indent="0" algn="l">
              <a:buClrTx/>
              <a:buSzTx/>
              <a:buFont typeface="Wingdings" panose="05000000000000000000" pitchFamily="2" charset="2"/>
              <a:buNone/>
            </a:pPr>
            <a:r>
              <a:rPr lang="zh-CN" altLang="en-US" dirty="0">
                <a:sym typeface="+mn-ea"/>
              </a:rPr>
              <a:t>证据是什么？</a:t>
            </a:r>
            <a:endParaRPr lang="en-US" altLang="zh-CN" dirty="0">
              <a:sym typeface="+mn-ea"/>
            </a:endParaRPr>
          </a:p>
          <a:p>
            <a:pPr lvl="0" indent="0" algn="l">
              <a:buClrTx/>
              <a:buSzTx/>
              <a:buFont typeface="Wingdings" panose="05000000000000000000" pitchFamily="2" charset="2"/>
              <a:buNone/>
            </a:pPr>
            <a:endParaRPr lang="en-US" altLang="zh-CN" dirty="0">
              <a:sym typeface="+mn-ea"/>
            </a:endParaRPr>
          </a:p>
          <a:p>
            <a:pPr lvl="0" indent="0" algn="l">
              <a:buClrTx/>
              <a:buSzTx/>
              <a:buFont typeface="Wingdings" panose="05000000000000000000" pitchFamily="2" charset="2"/>
              <a:buNone/>
            </a:pPr>
            <a:r>
              <a:rPr lang="zh-CN" altLang="en-US" dirty="0">
                <a:sym typeface="+mn-ea"/>
              </a:rPr>
              <a:t>证据定义为从视网膜属性推断出支持疾病诊断的信息度量</a:t>
            </a:r>
            <a:endParaRPr lang="en-US" altLang="zh-CN" dirty="0">
              <a:sym typeface="+mn-ea"/>
            </a:endParaRPr>
          </a:p>
        </p:txBody>
      </p:sp>
      <p:sp>
        <p:nvSpPr>
          <p:cNvPr id="137" name="文本框 136">
            <a:extLst>
              <a:ext uri="{FF2B5EF4-FFF2-40B4-BE49-F238E27FC236}">
                <a16:creationId xmlns:a16="http://schemas.microsoft.com/office/drawing/2014/main" id="{F97274D4-81DA-4D7E-B7ED-66908CAA2219}"/>
              </a:ext>
            </a:extLst>
          </p:cNvPr>
          <p:cNvSpPr txBox="1"/>
          <p:nvPr/>
        </p:nvSpPr>
        <p:spPr>
          <a:xfrm>
            <a:off x="7115644" y="4242763"/>
            <a:ext cx="5201616" cy="1200329"/>
          </a:xfrm>
          <a:prstGeom prst="rect">
            <a:avLst/>
          </a:prstGeom>
          <a:noFill/>
        </p:spPr>
        <p:txBody>
          <a:bodyPr wrap="square" rtlCol="0">
            <a:spAutoFit/>
          </a:bodyPr>
          <a:lstStyle/>
          <a:p>
            <a:pPr lvl="0" indent="0" algn="l">
              <a:buClrTx/>
              <a:buSzTx/>
              <a:buFont typeface="Wingdings" panose="05000000000000000000" pitchFamily="2" charset="2"/>
              <a:buNone/>
            </a:pPr>
            <a:r>
              <a:rPr lang="zh-CN" altLang="en-US" dirty="0">
                <a:sym typeface="+mn-ea"/>
              </a:rPr>
              <a:t>如何推理？</a:t>
            </a:r>
            <a:endParaRPr lang="en-US" altLang="zh-CN" dirty="0">
              <a:sym typeface="+mn-ea"/>
            </a:endParaRPr>
          </a:p>
          <a:p>
            <a:pPr lvl="0" indent="0" algn="l">
              <a:buClrTx/>
              <a:buSzTx/>
              <a:buFont typeface="Wingdings" panose="05000000000000000000" pitchFamily="2" charset="2"/>
              <a:buNone/>
            </a:pPr>
            <a:endParaRPr lang="en-US" altLang="zh-CN" dirty="0">
              <a:sym typeface="+mn-ea"/>
            </a:endParaRPr>
          </a:p>
          <a:p>
            <a:pPr lvl="0" indent="0" algn="l">
              <a:buClrTx/>
              <a:buSzTx/>
              <a:buFont typeface="Wingdings" panose="05000000000000000000" pitchFamily="2" charset="2"/>
              <a:buNone/>
            </a:pPr>
            <a:r>
              <a:rPr lang="zh-CN" altLang="en-US" dirty="0">
                <a:sym typeface="+mn-ea"/>
              </a:rPr>
              <a:t>在全局的视网膜属性推断出证据信息，以支撑疾病诊断的决策</a:t>
            </a:r>
            <a:endParaRPr lang="en-US" altLang="zh-CN" dirty="0">
              <a:sym typeface="+mn-ea"/>
            </a:endParaRPr>
          </a:p>
        </p:txBody>
      </p:sp>
    </p:spTree>
    <p:extLst>
      <p:ext uri="{BB962C8B-B14F-4D97-AF65-F5344CB8AC3E}">
        <p14:creationId xmlns:p14="http://schemas.microsoft.com/office/powerpoint/2010/main" val="216879067"/>
      </p:ext>
    </p:extLst>
  </p:cSld>
  <p:clrMapOvr>
    <a:masterClrMapping/>
  </p:clrMapOvr>
  <mc:AlternateContent xmlns:mc="http://schemas.openxmlformats.org/markup-compatibility/2006" xmlns:p14="http://schemas.microsoft.com/office/powerpoint/2010/main">
    <mc:Choice Requires="p14">
      <p:transition spd="slow" p14:dur="1250" advClick="0" advTm="3000"/>
    </mc:Choice>
    <mc:Fallback xmlns="">
      <p:transition spd="slow" advClick="0"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证据推理视网膜疾病</a:t>
            </a:r>
            <a:r>
              <a:rPr lang="zh-CN" altLang="en-US" sz="3200" b="1" dirty="0">
                <a:solidFill>
                  <a:sysClr val="windowText" lastClr="000000"/>
                </a:solidFill>
                <a:latin typeface="Arial" panose="020B0604020202020204"/>
                <a:ea typeface="微软雅黑" panose="020B0503020204020204" pitchFamily="34" charset="-122"/>
              </a:rPr>
              <a:t>评估</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63015"/>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7" name="文本框 136">
            <a:extLst>
              <a:ext uri="{FF2B5EF4-FFF2-40B4-BE49-F238E27FC236}">
                <a16:creationId xmlns:a16="http://schemas.microsoft.com/office/drawing/2014/main" id="{F97274D4-81DA-4D7E-B7ED-66908CAA2219}"/>
              </a:ext>
            </a:extLst>
          </p:cNvPr>
          <p:cNvSpPr txBox="1"/>
          <p:nvPr/>
        </p:nvSpPr>
        <p:spPr>
          <a:xfrm>
            <a:off x="6702285" y="2301229"/>
            <a:ext cx="5201616" cy="2031325"/>
          </a:xfrm>
          <a:prstGeom prst="rect">
            <a:avLst/>
          </a:prstGeom>
          <a:noFill/>
        </p:spPr>
        <p:txBody>
          <a:bodyPr wrap="square" rtlCol="0">
            <a:spAutoFit/>
          </a:bodyPr>
          <a:lstStyle/>
          <a:p>
            <a:pPr lvl="0" indent="0" algn="l">
              <a:buClrTx/>
              <a:buSzTx/>
              <a:buFont typeface="Wingdings" panose="05000000000000000000" pitchFamily="2" charset="2"/>
              <a:buNone/>
            </a:pPr>
            <a:r>
              <a:rPr lang="en-US" altLang="zh-CN" dirty="0">
                <a:sym typeface="+mn-ea"/>
              </a:rPr>
              <a:t>1</a:t>
            </a:r>
            <a:r>
              <a:rPr lang="zh-CN" altLang="en-US" dirty="0">
                <a:sym typeface="+mn-ea"/>
              </a:rPr>
              <a:t>、局部特征完成符号结点转化，每个节点代表一类视网膜属性</a:t>
            </a:r>
            <a:endParaRPr lang="en-US" altLang="zh-CN" dirty="0">
              <a:sym typeface="+mn-ea"/>
            </a:endParaRPr>
          </a:p>
          <a:p>
            <a:pPr lvl="0" indent="0" algn="l">
              <a:buClrTx/>
              <a:buSzTx/>
              <a:buFont typeface="Wingdings" panose="05000000000000000000" pitchFamily="2" charset="2"/>
              <a:buNone/>
            </a:pPr>
            <a:endParaRPr lang="en-US" altLang="zh-CN" dirty="0">
              <a:sym typeface="+mn-ea"/>
            </a:endParaRPr>
          </a:p>
          <a:p>
            <a:pPr lvl="0" indent="0" algn="l">
              <a:buClrTx/>
              <a:buSzTx/>
              <a:buFont typeface="Wingdings" panose="05000000000000000000" pitchFamily="2" charset="2"/>
              <a:buNone/>
            </a:pPr>
            <a:r>
              <a:rPr lang="en-US" altLang="zh-CN" dirty="0">
                <a:sym typeface="+mn-ea"/>
              </a:rPr>
              <a:t>2</a:t>
            </a:r>
            <a:r>
              <a:rPr lang="zh-CN" altLang="en-US" dirty="0">
                <a:sym typeface="+mn-ea"/>
              </a:rPr>
              <a:t>、建模全局视网膜属性之间的关系，以推断出证据信息</a:t>
            </a:r>
            <a:endParaRPr lang="en-US" altLang="zh-CN" dirty="0">
              <a:sym typeface="+mn-ea"/>
            </a:endParaRPr>
          </a:p>
          <a:p>
            <a:pPr lvl="0" indent="0" algn="l">
              <a:buClrTx/>
              <a:buSzTx/>
              <a:buFont typeface="Wingdings" panose="05000000000000000000" pitchFamily="2" charset="2"/>
              <a:buNone/>
            </a:pPr>
            <a:endParaRPr lang="en-US" altLang="zh-CN" dirty="0">
              <a:sym typeface="+mn-ea"/>
            </a:endParaRPr>
          </a:p>
          <a:p>
            <a:pPr lvl="0" indent="0" algn="l">
              <a:buClrTx/>
              <a:buSzTx/>
              <a:buFont typeface="Wingdings" panose="05000000000000000000" pitchFamily="2" charset="2"/>
              <a:buNone/>
            </a:pPr>
            <a:r>
              <a:rPr lang="en-US" altLang="zh-CN" dirty="0">
                <a:sym typeface="+mn-ea"/>
              </a:rPr>
              <a:t>3</a:t>
            </a:r>
            <a:r>
              <a:rPr lang="zh-CN" altLang="en-US" dirty="0">
                <a:sym typeface="+mn-ea"/>
              </a:rPr>
              <a:t>、证据参数化进行优化概率密度分布函数</a:t>
            </a:r>
            <a:endParaRPr lang="en-US" altLang="zh-CN" dirty="0">
              <a:sym typeface="+mn-ea"/>
            </a:endParaRPr>
          </a:p>
        </p:txBody>
      </p:sp>
      <p:pic>
        <p:nvPicPr>
          <p:cNvPr id="3" name="图片 2">
            <a:extLst>
              <a:ext uri="{FF2B5EF4-FFF2-40B4-BE49-F238E27FC236}">
                <a16:creationId xmlns:a16="http://schemas.microsoft.com/office/drawing/2014/main" id="{C3B75A46-56F4-43B5-A9E6-D3095C9B71DA}"/>
              </a:ext>
            </a:extLst>
          </p:cNvPr>
          <p:cNvPicPr>
            <a:picLocks noChangeAspect="1"/>
          </p:cNvPicPr>
          <p:nvPr/>
        </p:nvPicPr>
        <p:blipFill>
          <a:blip r:embed="rId4"/>
          <a:stretch>
            <a:fillRect/>
          </a:stretch>
        </p:blipFill>
        <p:spPr>
          <a:xfrm>
            <a:off x="336963" y="1538108"/>
            <a:ext cx="6257143" cy="3380952"/>
          </a:xfrm>
          <a:prstGeom prst="rect">
            <a:avLst/>
          </a:prstGeom>
        </p:spPr>
      </p:pic>
    </p:spTree>
    <p:extLst>
      <p:ext uri="{BB962C8B-B14F-4D97-AF65-F5344CB8AC3E}">
        <p14:creationId xmlns:p14="http://schemas.microsoft.com/office/powerpoint/2010/main" val="3782681672"/>
      </p:ext>
    </p:extLst>
  </p:cSld>
  <p:clrMapOvr>
    <a:masterClrMapping/>
  </p:clrMapOvr>
  <mc:AlternateContent xmlns:mc="http://schemas.openxmlformats.org/markup-compatibility/2006" xmlns:p14="http://schemas.microsoft.com/office/powerpoint/2010/main">
    <mc:Choice Requires="p14">
      <p:transition spd="slow" p14:dur="1250" advClick="0" advTm="3000"/>
    </mc:Choice>
    <mc:Fallback xmlns="">
      <p:transition spd="slow" advClick="0"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8032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证据推理视网膜疾病</a:t>
            </a:r>
            <a:r>
              <a:rPr lang="zh-CN" altLang="en-US" sz="3200" b="1" dirty="0">
                <a:solidFill>
                  <a:sysClr val="windowText" lastClr="000000"/>
                </a:solidFill>
                <a:latin typeface="Arial" panose="020B0604020202020204"/>
                <a:ea typeface="微软雅黑" panose="020B0503020204020204" pitchFamily="34" charset="-122"/>
              </a:rPr>
              <a:t>评估</a:t>
            </a:r>
            <a:endParaRPr kumimoji="0" lang="zh-CN" altLang="en-US" sz="32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63015"/>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a:extLst>
              <a:ext uri="{FF2B5EF4-FFF2-40B4-BE49-F238E27FC236}">
                <a16:creationId xmlns:a16="http://schemas.microsoft.com/office/drawing/2014/main" id="{E4169A2C-D9D9-4BD5-AD93-1815CBAA2D62}"/>
              </a:ext>
            </a:extLst>
          </p:cNvPr>
          <p:cNvPicPr>
            <a:picLocks noChangeAspect="1"/>
          </p:cNvPicPr>
          <p:nvPr/>
        </p:nvPicPr>
        <p:blipFill>
          <a:blip r:embed="rId4"/>
          <a:stretch>
            <a:fillRect/>
          </a:stretch>
        </p:blipFill>
        <p:spPr>
          <a:xfrm>
            <a:off x="1094233" y="1171344"/>
            <a:ext cx="8876190" cy="3609524"/>
          </a:xfrm>
          <a:prstGeom prst="rect">
            <a:avLst/>
          </a:prstGeom>
        </p:spPr>
      </p:pic>
      <p:sp>
        <p:nvSpPr>
          <p:cNvPr id="13" name="文本框 12">
            <a:extLst>
              <a:ext uri="{FF2B5EF4-FFF2-40B4-BE49-F238E27FC236}">
                <a16:creationId xmlns:a16="http://schemas.microsoft.com/office/drawing/2014/main" id="{61C7BE01-444C-43C1-9088-E763E85262A5}"/>
              </a:ext>
            </a:extLst>
          </p:cNvPr>
          <p:cNvSpPr txBox="1"/>
          <p:nvPr/>
        </p:nvSpPr>
        <p:spPr>
          <a:xfrm>
            <a:off x="3721090" y="4976988"/>
            <a:ext cx="2667184" cy="923330"/>
          </a:xfrm>
          <a:prstGeom prst="rect">
            <a:avLst/>
          </a:prstGeom>
          <a:noFill/>
        </p:spPr>
        <p:txBody>
          <a:bodyPr wrap="square" rtlCol="0">
            <a:spAutoFit/>
          </a:bodyPr>
          <a:lstStyle/>
          <a:p>
            <a:pPr lvl="0" indent="0" algn="l">
              <a:buClrTx/>
              <a:buSzTx/>
              <a:buFont typeface="Wingdings" panose="05000000000000000000" pitchFamily="2" charset="2"/>
              <a:buNone/>
            </a:pPr>
            <a:r>
              <a:rPr lang="en-US" altLang="zh-CN" dirty="0">
                <a:sym typeface="+mn-ea"/>
              </a:rPr>
              <a:t>1</a:t>
            </a:r>
            <a:r>
              <a:rPr lang="zh-CN" altLang="en-US" dirty="0">
                <a:sym typeface="+mn-ea"/>
              </a:rPr>
              <a:t>、特征聚合模块</a:t>
            </a:r>
            <a:endParaRPr lang="en-US" altLang="zh-CN" dirty="0">
              <a:sym typeface="+mn-ea"/>
            </a:endParaRPr>
          </a:p>
          <a:p>
            <a:pPr lvl="0" indent="0" algn="l">
              <a:buClrTx/>
              <a:buSzTx/>
              <a:buFont typeface="Wingdings" panose="05000000000000000000" pitchFamily="2" charset="2"/>
              <a:buNone/>
            </a:pPr>
            <a:r>
              <a:rPr lang="en-US" altLang="zh-CN" dirty="0">
                <a:sym typeface="+mn-ea"/>
              </a:rPr>
              <a:t>2</a:t>
            </a:r>
            <a:r>
              <a:rPr lang="zh-CN" altLang="en-US" dirty="0">
                <a:sym typeface="+mn-ea"/>
              </a:rPr>
              <a:t>、动态图网络模块</a:t>
            </a:r>
            <a:endParaRPr lang="en-US" altLang="zh-CN" dirty="0">
              <a:sym typeface="+mn-ea"/>
            </a:endParaRPr>
          </a:p>
          <a:p>
            <a:pPr lvl="0" indent="0" algn="l">
              <a:buClrTx/>
              <a:buSzTx/>
              <a:buFont typeface="Wingdings" panose="05000000000000000000" pitchFamily="2" charset="2"/>
              <a:buNone/>
            </a:pPr>
            <a:r>
              <a:rPr lang="en-US" altLang="zh-CN" dirty="0">
                <a:sym typeface="+mn-ea"/>
              </a:rPr>
              <a:t>3</a:t>
            </a:r>
            <a:r>
              <a:rPr lang="zh-CN" altLang="en-US" dirty="0">
                <a:sym typeface="+mn-ea"/>
              </a:rPr>
              <a:t>、概率优化函数</a:t>
            </a:r>
            <a:endParaRPr lang="en-US" altLang="zh-CN" dirty="0">
              <a:sym typeface="+mn-ea"/>
            </a:endParaRPr>
          </a:p>
        </p:txBody>
      </p:sp>
    </p:spTree>
    <p:extLst>
      <p:ext uri="{BB962C8B-B14F-4D97-AF65-F5344CB8AC3E}">
        <p14:creationId xmlns:p14="http://schemas.microsoft.com/office/powerpoint/2010/main" val="1464710014"/>
      </p:ext>
    </p:extLst>
  </p:cSld>
  <p:clrMapOvr>
    <a:masterClrMapping/>
  </p:clrMapOvr>
  <mc:AlternateContent xmlns:mc="http://schemas.openxmlformats.org/markup-compatibility/2006" xmlns:p14="http://schemas.microsoft.com/office/powerpoint/2010/main">
    <mc:Choice Requires="p14">
      <p:transition spd="slow" p14:dur="1250" advClick="0" advTm="3000"/>
    </mc:Choice>
    <mc:Fallback xmlns="">
      <p:transition spd="slow" advClick="0"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623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734060" y="-21748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noProof="0" dirty="0">
                <a:ln>
                  <a:noFill/>
                </a:ln>
                <a:solidFill>
                  <a:sysClr val="windowText" lastClr="000000"/>
                </a:solidFill>
                <a:effectLst/>
                <a:uLnTx/>
                <a:uFillTx/>
                <a:latin typeface="Arial" panose="020B0604020202020204"/>
                <a:ea typeface="微软雅黑" panose="020B0503020204020204" pitchFamily="34" charset="-122"/>
                <a:sym typeface="+mn-ea"/>
              </a:rPr>
              <a:t>未来可做的内容</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39218"/>
            <a:ext cx="1897854" cy="555905"/>
          </a:xfrm>
          <a:prstGeom prst="rect">
            <a:avLst/>
          </a:prstGeom>
        </p:spPr>
      </p:pic>
      <p:grpSp>
        <p:nvGrpSpPr>
          <p:cNvPr id="5" name="组合 4">
            <a:extLst>
              <a:ext uri="{FF2B5EF4-FFF2-40B4-BE49-F238E27FC236}">
                <a16:creationId xmlns:a16="http://schemas.microsoft.com/office/drawing/2014/main" id="{AD8C1049-EEE7-4581-90E3-A4B0A4D4BB6F}"/>
              </a:ext>
            </a:extLst>
          </p:cNvPr>
          <p:cNvGrpSpPr/>
          <p:nvPr/>
        </p:nvGrpSpPr>
        <p:grpSpPr>
          <a:xfrm>
            <a:off x="1139867" y="1381376"/>
            <a:ext cx="9432099" cy="4318669"/>
            <a:chOff x="1139867" y="1381376"/>
            <a:chExt cx="9432099" cy="4318669"/>
          </a:xfrm>
        </p:grpSpPr>
        <p:sp>
          <p:nvSpPr>
            <p:cNvPr id="8" name="文本框 7"/>
            <p:cNvSpPr txBox="1"/>
            <p:nvPr/>
          </p:nvSpPr>
          <p:spPr>
            <a:xfrm>
              <a:off x="4748070" y="2489930"/>
              <a:ext cx="5084861"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、局部特征到图结点的转化，无监督过程</a:t>
              </a:r>
              <a:endParaRPr lang="zh-CN" altLang="en-US" sz="2000" dirty="0">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左大括号 1">
              <a:extLst>
                <a:ext uri="{FF2B5EF4-FFF2-40B4-BE49-F238E27FC236}">
                  <a16:creationId xmlns:a16="http://schemas.microsoft.com/office/drawing/2014/main" id="{5E81E405-B9F2-4E3F-AACB-7B2C4F347F2E}"/>
                </a:ext>
              </a:extLst>
            </p:cNvPr>
            <p:cNvSpPr/>
            <p:nvPr/>
          </p:nvSpPr>
          <p:spPr>
            <a:xfrm>
              <a:off x="3745283" y="1515648"/>
              <a:ext cx="964504" cy="4008330"/>
            </a:xfrm>
            <a:prstGeom prst="leftBrace">
              <a:avLst>
                <a:gd name="adj1" fmla="val 30411"/>
                <a:gd name="adj2" fmla="val 516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7F92604-C0B5-471A-8B60-0FB962A20806}"/>
                </a:ext>
              </a:extLst>
            </p:cNvPr>
            <p:cNvSpPr/>
            <p:nvPr/>
          </p:nvSpPr>
          <p:spPr>
            <a:xfrm>
              <a:off x="1139867" y="3244240"/>
              <a:ext cx="2467628" cy="72651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712A7483-78E1-49A9-8560-2EE8BF52014D}"/>
                </a:ext>
              </a:extLst>
            </p:cNvPr>
            <p:cNvSpPr/>
            <p:nvPr/>
          </p:nvSpPr>
          <p:spPr>
            <a:xfrm>
              <a:off x="1302708" y="3369501"/>
              <a:ext cx="2304789" cy="461665"/>
            </a:xfrm>
            <a:prstGeom prst="rect">
              <a:avLst/>
            </a:prstGeom>
          </p:spPr>
          <p:txBody>
            <a:bodyPr wrap="square">
              <a:spAutoFit/>
            </a:bodyPr>
            <a:lstStyle/>
            <a:p>
              <a:r>
                <a:rPr lang="zh-CN" altLang="en-US" sz="2400" dirty="0"/>
                <a:t>可研究的内容</a:t>
              </a:r>
            </a:p>
          </p:txBody>
        </p:sp>
        <p:sp>
          <p:nvSpPr>
            <p:cNvPr id="12" name="文本框 11">
              <a:extLst>
                <a:ext uri="{FF2B5EF4-FFF2-40B4-BE49-F238E27FC236}">
                  <a16:creationId xmlns:a16="http://schemas.microsoft.com/office/drawing/2014/main" id="{D6F6E431-1372-441A-AFDB-3755DAFB3163}"/>
                </a:ext>
              </a:extLst>
            </p:cNvPr>
            <p:cNvSpPr txBox="1"/>
            <p:nvPr/>
          </p:nvSpPr>
          <p:spPr>
            <a:xfrm>
              <a:off x="4737631" y="3832304"/>
              <a:ext cx="5771706"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、构建节点之间关系（损失函数、阈值方法等）</a:t>
              </a:r>
              <a:endParaRPr lang="zh-CN" altLang="en-US" sz="2000" dirty="0">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a:extLst>
                <a:ext uri="{FF2B5EF4-FFF2-40B4-BE49-F238E27FC236}">
                  <a16:creationId xmlns:a16="http://schemas.microsoft.com/office/drawing/2014/main" id="{091F3D51-9846-4EA7-8F9C-4E70FBE012D4}"/>
                </a:ext>
              </a:extLst>
            </p:cNvPr>
            <p:cNvSpPr txBox="1"/>
            <p:nvPr/>
          </p:nvSpPr>
          <p:spPr>
            <a:xfrm>
              <a:off x="4764770" y="5299935"/>
              <a:ext cx="5807196"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、推理可利用</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Transformer</a:t>
              </a:r>
              <a:endParaRPr lang="zh-CN" altLang="en-US" sz="2000" dirty="0">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文本框 13">
              <a:extLst>
                <a:ext uri="{FF2B5EF4-FFF2-40B4-BE49-F238E27FC236}">
                  <a16:creationId xmlns:a16="http://schemas.microsoft.com/office/drawing/2014/main" id="{DA835E38-04C3-439E-AB66-C5DB871C7182}"/>
                </a:ext>
              </a:extLst>
            </p:cNvPr>
            <p:cNvSpPr txBox="1"/>
            <p:nvPr/>
          </p:nvSpPr>
          <p:spPr>
            <a:xfrm>
              <a:off x="4679177" y="1381376"/>
              <a:ext cx="5807196"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、利用多模态从不同维度获取特征信息</a:t>
              </a:r>
              <a:endParaRPr lang="zh-CN" altLang="en-US" sz="2000" dirty="0">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Sld>
  <p:clrMapOvr>
    <a:masterClrMapping/>
  </p:clrMapOvr>
  <p:transition spd="slow" advClick="0" advTm="3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pic>
        <p:nvPicPr>
          <p:cNvPr id="14" name="图片 1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cxnSp>
        <p:nvCxnSpPr>
          <p:cNvPr id="15" name="直接连接符 14"/>
          <p:cNvCxnSpPr/>
          <p:nvPr/>
        </p:nvCxnSpPr>
        <p:spPr>
          <a:xfrm>
            <a:off x="816254" y="859025"/>
            <a:ext cx="10858500" cy="0"/>
          </a:xfrm>
          <a:prstGeom prst="line">
            <a:avLst/>
          </a:prstGeom>
          <a:noFill/>
          <a:ln w="22225" cap="flat" cmpd="sng" algn="ctr">
            <a:solidFill>
              <a:srgbClr val="1C6299"/>
            </a:solidFill>
            <a:prstDash val="solid"/>
            <a:miter lim="800000"/>
          </a:ln>
          <a:effectLst/>
        </p:spPr>
      </p:cxnSp>
      <p:sp>
        <p:nvSpPr>
          <p:cNvPr id="28" name="标题占位符 1"/>
          <p:cNvSpPr txBox="1"/>
          <p:nvPr/>
        </p:nvSpPr>
        <p:spPr>
          <a:xfrm>
            <a:off x="996601" y="-9688"/>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0"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1" name="标题占位符 1"/>
          <p:cNvSpPr txBox="1"/>
          <p:nvPr/>
        </p:nvSpPr>
        <p:spPr>
          <a:xfrm>
            <a:off x="1117600" y="52386"/>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2" name="标题占位符 1"/>
          <p:cNvSpPr txBox="1"/>
          <p:nvPr/>
        </p:nvSpPr>
        <p:spPr>
          <a:xfrm>
            <a:off x="996322" y="-32069"/>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题目</a:t>
            </a:r>
            <a:r>
              <a:rPr lang="en-US" altLang="zh-CN"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&amp;</a:t>
            </a:r>
            <a:r>
              <a:rPr lang="zh-CN" altLang="en-US" sz="32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作者</a:t>
            </a:r>
            <a:endParaRPr kumimoji="0" lang="zh-CN" altLang="en-US" sz="3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a:extLst>
              <a:ext uri="{FF2B5EF4-FFF2-40B4-BE49-F238E27FC236}">
                <a16:creationId xmlns:a16="http://schemas.microsoft.com/office/drawing/2014/main" id="{A9B9EBDD-E477-42CA-A466-3024132DD379}"/>
              </a:ext>
            </a:extLst>
          </p:cNvPr>
          <p:cNvPicPr>
            <a:picLocks noChangeAspect="1"/>
          </p:cNvPicPr>
          <p:nvPr/>
        </p:nvPicPr>
        <p:blipFill>
          <a:blip r:embed="rId5"/>
          <a:stretch>
            <a:fillRect/>
          </a:stretch>
        </p:blipFill>
        <p:spPr>
          <a:xfrm>
            <a:off x="371230" y="1409422"/>
            <a:ext cx="6514286" cy="1809524"/>
          </a:xfrm>
          <a:prstGeom prst="rect">
            <a:avLst/>
          </a:prstGeom>
        </p:spPr>
      </p:pic>
      <p:pic>
        <p:nvPicPr>
          <p:cNvPr id="3" name="图片 2">
            <a:extLst>
              <a:ext uri="{FF2B5EF4-FFF2-40B4-BE49-F238E27FC236}">
                <a16:creationId xmlns:a16="http://schemas.microsoft.com/office/drawing/2014/main" id="{C8AFCDA8-9819-4B13-B979-C9A55651E89D}"/>
              </a:ext>
            </a:extLst>
          </p:cNvPr>
          <p:cNvPicPr>
            <a:picLocks noChangeAspect="1"/>
          </p:cNvPicPr>
          <p:nvPr/>
        </p:nvPicPr>
        <p:blipFill>
          <a:blip r:embed="rId6"/>
          <a:stretch>
            <a:fillRect/>
          </a:stretch>
        </p:blipFill>
        <p:spPr>
          <a:xfrm>
            <a:off x="6906286" y="1571326"/>
            <a:ext cx="5285714" cy="1485714"/>
          </a:xfrm>
          <a:prstGeom prst="rect">
            <a:avLst/>
          </a:prstGeom>
        </p:spPr>
      </p:pic>
      <p:pic>
        <p:nvPicPr>
          <p:cNvPr id="4" name="图片 3">
            <a:extLst>
              <a:ext uri="{FF2B5EF4-FFF2-40B4-BE49-F238E27FC236}">
                <a16:creationId xmlns:a16="http://schemas.microsoft.com/office/drawing/2014/main" id="{C815B959-8956-4FC0-B808-D0BA2EB1312F}"/>
              </a:ext>
            </a:extLst>
          </p:cNvPr>
          <p:cNvPicPr>
            <a:picLocks noChangeAspect="1"/>
          </p:cNvPicPr>
          <p:nvPr/>
        </p:nvPicPr>
        <p:blipFill>
          <a:blip r:embed="rId7"/>
          <a:stretch>
            <a:fillRect/>
          </a:stretch>
        </p:blipFill>
        <p:spPr>
          <a:xfrm>
            <a:off x="411386" y="3660896"/>
            <a:ext cx="4980952" cy="1590476"/>
          </a:xfrm>
          <a:prstGeom prst="rect">
            <a:avLst/>
          </a:prstGeom>
        </p:spPr>
      </p:pic>
      <p:pic>
        <p:nvPicPr>
          <p:cNvPr id="5" name="图片 4">
            <a:extLst>
              <a:ext uri="{FF2B5EF4-FFF2-40B4-BE49-F238E27FC236}">
                <a16:creationId xmlns:a16="http://schemas.microsoft.com/office/drawing/2014/main" id="{7369DBAF-05E7-4219-A82A-CC58C2A3E08C}"/>
              </a:ext>
            </a:extLst>
          </p:cNvPr>
          <p:cNvPicPr>
            <a:picLocks noChangeAspect="1"/>
          </p:cNvPicPr>
          <p:nvPr/>
        </p:nvPicPr>
        <p:blipFill>
          <a:blip r:embed="rId8"/>
          <a:stretch>
            <a:fillRect/>
          </a:stretch>
        </p:blipFill>
        <p:spPr>
          <a:xfrm>
            <a:off x="7232478" y="3850855"/>
            <a:ext cx="4190476" cy="12857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271" y="1951493"/>
            <a:ext cx="12220271" cy="1838567"/>
          </a:xfrm>
          <a:prstGeom prst="rect">
            <a:avLst/>
          </a:prstGeom>
          <a:solidFill>
            <a:srgbClr val="1C6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sp>
        <p:nvSpPr>
          <p:cNvPr id="7" name="文本框 6"/>
          <p:cNvSpPr txBox="1"/>
          <p:nvPr/>
        </p:nvSpPr>
        <p:spPr>
          <a:xfrm>
            <a:off x="4801235" y="2409825"/>
            <a:ext cx="5686425" cy="922020"/>
          </a:xfrm>
          <a:prstGeom prst="rect">
            <a:avLst/>
          </a:prstGeom>
          <a:noFill/>
        </p:spPr>
        <p:txBody>
          <a:bodyPr wrap="square" rtlCol="0">
            <a:spAutoFit/>
          </a:bodyPr>
          <a:lstStyle/>
          <a:p>
            <a:pPr defTabSz="913765">
              <a:defRPr/>
            </a:pPr>
            <a:r>
              <a:rPr lang="zh-CN" altLang="en-US" sz="5400" b="1" dirty="0">
                <a:solidFill>
                  <a:prstClr val="white"/>
                </a:solidFill>
                <a:latin typeface="微软雅黑" panose="020B0503020204020204" pitchFamily="34" charset="-122"/>
                <a:ea typeface="微软雅黑" panose="020B0503020204020204" pitchFamily="34" charset="-122"/>
              </a:rPr>
              <a:t>欢迎各位批评指正</a:t>
            </a:r>
          </a:p>
        </p:txBody>
      </p:sp>
      <p:sp>
        <p:nvSpPr>
          <p:cNvPr id="12" name="椭圆 11"/>
          <p:cNvSpPr/>
          <p:nvPr/>
        </p:nvSpPr>
        <p:spPr>
          <a:xfrm>
            <a:off x="1524353" y="1558640"/>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181" y="1418982"/>
            <a:ext cx="3140616" cy="2903588"/>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751" y="212782"/>
            <a:ext cx="1966449" cy="5759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p:cNvSpPr txBox="1"/>
          <p:nvPr/>
        </p:nvSpPr>
        <p:spPr>
          <a:xfrm>
            <a:off x="493490" y="210527"/>
            <a:ext cx="5435600" cy="506497"/>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31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UGTR</a:t>
            </a:r>
            <a:r>
              <a:rPr lang="zh-CN" altLang="en-US" sz="31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：摘要</a:t>
            </a:r>
          </a:p>
        </p:txBody>
      </p:sp>
      <p:sp>
        <p:nvSpPr>
          <p:cNvPr id="4" name="文本框 3"/>
          <p:cNvSpPr txBox="1"/>
          <p:nvPr/>
        </p:nvSpPr>
        <p:spPr>
          <a:xfrm>
            <a:off x="6541779" y="1497965"/>
            <a:ext cx="5128260" cy="3170099"/>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问题：伪装目标检测</a:t>
            </a:r>
            <a:r>
              <a:rPr lang="zh-CN" sz="2000" b="1" dirty="0">
                <a:latin typeface="微软雅黑" panose="020B0503020204020204" pitchFamily="34" charset="-122"/>
                <a:ea typeface="微软雅黑" panose="020B0503020204020204" pitchFamily="34" charset="-122"/>
                <a:cs typeface="微软雅黑" panose="020B0503020204020204" pitchFamily="34" charset="-122"/>
              </a:rPr>
              <a:t>如何得到</a:t>
            </a:r>
            <a:r>
              <a:rPr 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更好</a:t>
            </a:r>
            <a:r>
              <a:rPr lang="zh-CN" sz="2000" b="1" dirty="0">
                <a:latin typeface="微软雅黑" panose="020B0503020204020204" pitchFamily="34" charset="-122"/>
                <a:ea typeface="微软雅黑" panose="020B0503020204020204" pitchFamily="34" charset="-122"/>
                <a:cs typeface="微软雅黑" panose="020B0503020204020204" pitchFamily="34" charset="-122"/>
              </a:rPr>
              <a:t>的性能。</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现有方法的不足：该类方法往往只能发现简单清晰的对象，而</a:t>
            </a:r>
            <a:r>
              <a:rPr lang="zh-CN" altLang="zh-CN" sz="2000" b="1" dirty="0">
                <a:solidFill>
                  <a:srgbClr val="FF0000"/>
                </a:solidFill>
                <a:latin typeface="微软雅黑" panose="020B0503020204020204" pitchFamily="34" charset="-122"/>
                <a:ea typeface="微软雅黑" panose="020B0503020204020204" pitchFamily="34" charset="-122"/>
              </a:rPr>
              <a:t>忽略了难以检测的对象</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思想：首先学习骨架输出的条件分布，以获得初始估计和相关的不确定性，然后利用注意机制对这些不确定区域进行推理，以产生最终预测。。</a:t>
            </a:r>
          </a:p>
        </p:txBody>
      </p:sp>
      <p:pic>
        <p:nvPicPr>
          <p:cNvPr id="6" name="图片 5">
            <a:extLst>
              <a:ext uri="{FF2B5EF4-FFF2-40B4-BE49-F238E27FC236}">
                <a16:creationId xmlns:a16="http://schemas.microsoft.com/office/drawing/2014/main" id="{694437B3-FD0D-444E-BBE8-12CC93069B1B}"/>
              </a:ext>
            </a:extLst>
          </p:cNvPr>
          <p:cNvPicPr>
            <a:picLocks noChangeAspect="1"/>
          </p:cNvPicPr>
          <p:nvPr/>
        </p:nvPicPr>
        <p:blipFill>
          <a:blip r:embed="rId4"/>
          <a:stretch>
            <a:fillRect/>
          </a:stretch>
        </p:blipFill>
        <p:spPr>
          <a:xfrm>
            <a:off x="461699" y="1006440"/>
            <a:ext cx="5613424" cy="48807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3000"/>
    </mc:Choice>
    <mc:Fallback xmlns="">
      <p:transition spd="slow" advClick="0"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043643" y="122845"/>
            <a:ext cx="6172741" cy="5559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zh-CN" sz="28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UGTR </a:t>
            </a:r>
            <a:r>
              <a:rPr lang="zh-CN" altLang="en-US" sz="2600" b="1" dirty="0">
                <a:solidFill>
                  <a:sysClr val="windowText" lastClr="000000"/>
                </a:solidFill>
                <a:latin typeface="Arial" panose="020B0604020202020204"/>
                <a:ea typeface="微软雅黑" panose="020B0503020204020204" pitchFamily="34" charset="-122"/>
              </a:rPr>
              <a:t>：目前伪装目标检测存在的问题</a:t>
            </a:r>
          </a:p>
        </p:txBody>
      </p:sp>
      <p:sp>
        <p:nvSpPr>
          <p:cNvPr id="2" name="文本框 1">
            <a:extLst>
              <a:ext uri="{FF2B5EF4-FFF2-40B4-BE49-F238E27FC236}">
                <a16:creationId xmlns:a16="http://schemas.microsoft.com/office/drawing/2014/main" id="{F7AAF2EB-B421-43EA-A0DC-3FBA8EB97AE7}"/>
              </a:ext>
            </a:extLst>
          </p:cNvPr>
          <p:cNvSpPr txBox="1"/>
          <p:nvPr/>
        </p:nvSpPr>
        <p:spPr>
          <a:xfrm>
            <a:off x="64967" y="6176476"/>
            <a:ext cx="4735633" cy="369332"/>
          </a:xfrm>
          <a:prstGeom prst="rect">
            <a:avLst/>
          </a:prstGeom>
          <a:noFill/>
        </p:spPr>
        <p:txBody>
          <a:bodyPr wrap="square" rtlCol="0">
            <a:spAutoFit/>
          </a:bodyPr>
          <a:lstStyle/>
          <a:p>
            <a:r>
              <a:rPr lang="en-US" altLang="zh-CN" b="0" i="0" dirty="0">
                <a:solidFill>
                  <a:srgbClr val="222222"/>
                </a:solidFill>
                <a:effectLst/>
                <a:latin typeface="Arial" panose="020B0604020202020204" pitchFamily="34" charset="0"/>
              </a:rPr>
              <a:t>[1]</a:t>
            </a:r>
            <a:r>
              <a:rPr lang="en-US" altLang="zh-CN" sz="1800" dirty="0">
                <a:effectLst/>
                <a:latin typeface="Times New Roman" panose="02020603050405020304" pitchFamily="18" charset="0"/>
                <a:ea typeface="等线" panose="02010600030101010101" pitchFamily="2" charset="-122"/>
              </a:rPr>
              <a:t> </a:t>
            </a:r>
            <a:r>
              <a:rPr lang="en-US" altLang="zh-CN" dirty="0">
                <a:latin typeface="Times New Roman" panose="02020603050405020304" pitchFamily="18" charset="0"/>
                <a:ea typeface="等线" panose="02010600030101010101" pitchFamily="2" charset="-122"/>
              </a:rPr>
              <a:t>Camouflaged Object Detection(CVPR 2020).</a:t>
            </a:r>
            <a:endParaRPr lang="zh-CN" altLang="en-US" dirty="0">
              <a:latin typeface="Times New Roman" panose="02020603050405020304" pitchFamily="18" charset="0"/>
              <a:ea typeface="等线" panose="02010600030101010101" pitchFamily="2" charset="-122"/>
            </a:endParaRPr>
          </a:p>
        </p:txBody>
      </p:sp>
      <p:sp>
        <p:nvSpPr>
          <p:cNvPr id="3" name="文本框 2">
            <a:extLst>
              <a:ext uri="{FF2B5EF4-FFF2-40B4-BE49-F238E27FC236}">
                <a16:creationId xmlns:a16="http://schemas.microsoft.com/office/drawing/2014/main" id="{CCC5F4B3-7EEE-41CE-A089-5B8FF7BDEDD3}"/>
              </a:ext>
            </a:extLst>
          </p:cNvPr>
          <p:cNvSpPr txBox="1"/>
          <p:nvPr/>
        </p:nvSpPr>
        <p:spPr>
          <a:xfrm>
            <a:off x="1057725" y="4302293"/>
            <a:ext cx="9899304" cy="2062103"/>
          </a:xfrm>
          <a:prstGeom prst="rect">
            <a:avLst/>
          </a:prstGeom>
          <a:noFill/>
        </p:spPr>
        <p:txBody>
          <a:bodyPr wrap="square" rtlCol="0">
            <a:spAutoFit/>
          </a:bodyPr>
          <a:lstStyle/>
          <a:p>
            <a:endParaRPr lang="en-US" altLang="zh-CN" sz="2400" b="1" dirty="0">
              <a:effectLst/>
              <a:latin typeface="等线" panose="02010600030101010101" pitchFamily="2" charset="-122"/>
              <a:cs typeface="Times New Roman" panose="02020603050405020304" pitchFamily="18" charset="0"/>
            </a:endParaRPr>
          </a:p>
          <a:p>
            <a:r>
              <a:rPr lang="zh-CN" altLang="en-US" sz="2400" b="1" dirty="0">
                <a:effectLst/>
                <a:latin typeface="等线" panose="02010600030101010101" pitchFamily="2" charset="-122"/>
                <a:cs typeface="Times New Roman" panose="02020603050405020304" pitchFamily="18" charset="0"/>
              </a:rPr>
              <a:t>问题：</a:t>
            </a:r>
            <a:r>
              <a:rPr lang="zh-CN" altLang="en-US" sz="2000" dirty="0">
                <a:latin typeface="等线" panose="02010600030101010101" pitchFamily="2" charset="-122"/>
                <a:cs typeface="Times New Roman" panose="02020603050405020304" pitchFamily="18" charset="0"/>
              </a:rPr>
              <a:t>现有的方法通常提取纹理、轮廓、边缘来对伪装对象进行检测。该类方法没有显式的考虑伪装策略造成的</a:t>
            </a:r>
            <a:r>
              <a:rPr lang="zh-CN" altLang="en-US" sz="2000" dirty="0">
                <a:solidFill>
                  <a:srgbClr val="FF0000"/>
                </a:solidFill>
                <a:latin typeface="等线" panose="02010600030101010101" pitchFamily="2" charset="-122"/>
                <a:cs typeface="Times New Roman" panose="02020603050405020304" pitchFamily="18" charset="0"/>
              </a:rPr>
              <a:t>不确定性</a:t>
            </a:r>
            <a:r>
              <a:rPr lang="zh-CN" altLang="en-US" sz="2000" dirty="0">
                <a:latin typeface="等线" panose="02010600030101010101" pitchFamily="2" charset="-122"/>
                <a:cs typeface="Times New Roman" panose="02020603050405020304" pitchFamily="18" charset="0"/>
              </a:rPr>
              <a:t>，使得表征学习没有很好的针对性，甚至容易出现误导</a:t>
            </a:r>
            <a:endParaRPr lang="en-US" altLang="zh-CN" sz="2000" dirty="0">
              <a:latin typeface="等线" panose="02010600030101010101" pitchFamily="2" charset="-122"/>
              <a:cs typeface="Times New Roman" panose="02020603050405020304" pitchFamily="18" charset="0"/>
            </a:endParaRPr>
          </a:p>
          <a:p>
            <a:endParaRPr lang="en-US" altLang="zh-CN" sz="2000" dirty="0">
              <a:latin typeface="等线" panose="02010600030101010101" pitchFamily="2" charset="-122"/>
              <a:cs typeface="Times New Roman" panose="02020603050405020304" pitchFamily="18" charset="0"/>
            </a:endParaRPr>
          </a:p>
          <a:p>
            <a:endParaRPr lang="zh-CN" altLang="en-US" sz="2000" b="1" dirty="0"/>
          </a:p>
        </p:txBody>
      </p:sp>
      <p:sp>
        <p:nvSpPr>
          <p:cNvPr id="4" name="文本框 3">
            <a:extLst>
              <a:ext uri="{FF2B5EF4-FFF2-40B4-BE49-F238E27FC236}">
                <a16:creationId xmlns:a16="http://schemas.microsoft.com/office/drawing/2014/main" id="{07436353-3B12-42BC-AE99-99DF2EE67977}"/>
              </a:ext>
            </a:extLst>
          </p:cNvPr>
          <p:cNvSpPr txBox="1"/>
          <p:nvPr/>
        </p:nvSpPr>
        <p:spPr>
          <a:xfrm>
            <a:off x="4681939" y="3991517"/>
            <a:ext cx="2726872" cy="369331"/>
          </a:xfrm>
          <a:prstGeom prst="rect">
            <a:avLst/>
          </a:prstGeom>
          <a:noFill/>
        </p:spPr>
        <p:txBody>
          <a:bodyPr wrap="square" rtlCol="0">
            <a:spAutoFit/>
          </a:bodyPr>
          <a:lstStyle/>
          <a:p>
            <a:r>
              <a:rPr lang="zh-CN" altLang="en-US" dirty="0"/>
              <a:t>   伪装目标检测示意图</a:t>
            </a:r>
            <a:r>
              <a:rPr lang="en-US" altLang="zh-CN" dirty="0"/>
              <a:t>[1]</a:t>
            </a:r>
            <a:endParaRPr lang="zh-CN" altLang="en-US" dirty="0"/>
          </a:p>
        </p:txBody>
      </p:sp>
      <p:pic>
        <p:nvPicPr>
          <p:cNvPr id="5" name="图片 4">
            <a:extLst>
              <a:ext uri="{FF2B5EF4-FFF2-40B4-BE49-F238E27FC236}">
                <a16:creationId xmlns:a16="http://schemas.microsoft.com/office/drawing/2014/main" id="{AB869224-3C9B-4E88-935D-B0C497F713A8}"/>
              </a:ext>
            </a:extLst>
          </p:cNvPr>
          <p:cNvPicPr>
            <a:picLocks noChangeAspect="1"/>
          </p:cNvPicPr>
          <p:nvPr/>
        </p:nvPicPr>
        <p:blipFill>
          <a:blip r:embed="rId4"/>
          <a:stretch>
            <a:fillRect/>
          </a:stretch>
        </p:blipFill>
        <p:spPr>
          <a:xfrm>
            <a:off x="1750959" y="1496821"/>
            <a:ext cx="8571428" cy="2361905"/>
          </a:xfrm>
          <a:prstGeom prst="rect">
            <a:avLst/>
          </a:prstGeom>
        </p:spPr>
      </p:pic>
    </p:spTree>
    <p:extLst>
      <p:ext uri="{BB962C8B-B14F-4D97-AF65-F5344CB8AC3E}">
        <p14:creationId xmlns:p14="http://schemas.microsoft.com/office/powerpoint/2010/main" val="107685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zh-CN" sz="24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UGTR </a:t>
            </a:r>
            <a:r>
              <a:rPr lang="zh-CN" altLang="en-US" sz="2600" b="1" dirty="0">
                <a:solidFill>
                  <a:sysClr val="windowText" lastClr="000000"/>
                </a:solidFill>
                <a:latin typeface="Arial" panose="020B0604020202020204"/>
                <a:ea typeface="微软雅黑" panose="020B0503020204020204" pitchFamily="34" charset="-122"/>
              </a:rPr>
              <a:t>：思想</a:t>
            </a:r>
          </a:p>
        </p:txBody>
      </p:sp>
      <p:sp>
        <p:nvSpPr>
          <p:cNvPr id="5" name="文本框 4">
            <a:extLst>
              <a:ext uri="{FF2B5EF4-FFF2-40B4-BE49-F238E27FC236}">
                <a16:creationId xmlns:a16="http://schemas.microsoft.com/office/drawing/2014/main" id="{42896065-46C3-4EC3-9691-BF123B80793C}"/>
              </a:ext>
            </a:extLst>
          </p:cNvPr>
          <p:cNvSpPr txBox="1"/>
          <p:nvPr/>
        </p:nvSpPr>
        <p:spPr>
          <a:xfrm>
            <a:off x="6025021" y="2636663"/>
            <a:ext cx="6029193" cy="1477328"/>
          </a:xfrm>
          <a:prstGeom prst="rect">
            <a:avLst/>
          </a:prstGeom>
          <a:noFill/>
        </p:spPr>
        <p:txBody>
          <a:bodyPr wrap="square" rtlCol="0">
            <a:spAutoFit/>
          </a:bodyPr>
          <a:lstStyle/>
          <a:p>
            <a:r>
              <a:rPr lang="zh-CN" altLang="en-US" sz="2400" b="1" dirty="0"/>
              <a:t>思想：利用概率表示模型来捕获不确定性，然后基于不确定性引导的</a:t>
            </a:r>
            <a:r>
              <a:rPr lang="en-US" altLang="zh-CN" sz="2400" b="1" dirty="0"/>
              <a:t>Transformer</a:t>
            </a:r>
            <a:r>
              <a:rPr lang="zh-CN" altLang="en-US" sz="2400" b="1" dirty="0"/>
              <a:t>模型</a:t>
            </a:r>
            <a:endParaRPr lang="en-US" altLang="zh-CN" sz="2400" b="1" dirty="0"/>
          </a:p>
          <a:p>
            <a:r>
              <a:rPr lang="zh-CN" altLang="en-US" sz="2400" b="1" dirty="0"/>
              <a:t>利用上下文信息来克服其模糊性</a:t>
            </a:r>
            <a:endParaRPr lang="en-US" altLang="zh-CN" sz="2000" dirty="0"/>
          </a:p>
          <a:p>
            <a:endParaRPr lang="zh-CN" altLang="en-US" dirty="0"/>
          </a:p>
        </p:txBody>
      </p:sp>
      <p:pic>
        <p:nvPicPr>
          <p:cNvPr id="2" name="图片 1">
            <a:extLst>
              <a:ext uri="{FF2B5EF4-FFF2-40B4-BE49-F238E27FC236}">
                <a16:creationId xmlns:a16="http://schemas.microsoft.com/office/drawing/2014/main" id="{D568C487-AD27-4A37-AFBB-646487626CA0}"/>
              </a:ext>
            </a:extLst>
          </p:cNvPr>
          <p:cNvPicPr>
            <a:picLocks noChangeAspect="1"/>
          </p:cNvPicPr>
          <p:nvPr/>
        </p:nvPicPr>
        <p:blipFill>
          <a:blip r:embed="rId4"/>
          <a:stretch>
            <a:fillRect/>
          </a:stretch>
        </p:blipFill>
        <p:spPr>
          <a:xfrm>
            <a:off x="431576" y="1281173"/>
            <a:ext cx="5466667" cy="4095238"/>
          </a:xfrm>
          <a:prstGeom prst="rect">
            <a:avLst/>
          </a:prstGeom>
        </p:spPr>
      </p:pic>
    </p:spTree>
    <p:extLst>
      <p:ext uri="{BB962C8B-B14F-4D97-AF65-F5344CB8AC3E}">
        <p14:creationId xmlns:p14="http://schemas.microsoft.com/office/powerpoint/2010/main" val="1088624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zh-CN" sz="28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UGTR</a:t>
            </a:r>
            <a:r>
              <a:rPr lang="en-US" altLang="zh-CN" sz="2600" b="1" dirty="0">
                <a:solidFill>
                  <a:sysClr val="windowText" lastClr="000000"/>
                </a:solidFill>
                <a:latin typeface="Arial" panose="020B0604020202020204"/>
                <a:ea typeface="微软雅黑" panose="020B0503020204020204" pitchFamily="34" charset="-122"/>
              </a:rPr>
              <a:t>—</a:t>
            </a:r>
            <a:r>
              <a:rPr lang="zh-CN" altLang="en-US" sz="2600" b="1" dirty="0">
                <a:solidFill>
                  <a:sysClr val="windowText" lastClr="000000"/>
                </a:solidFill>
                <a:latin typeface="Arial" panose="020B0604020202020204"/>
                <a:ea typeface="微软雅黑" panose="020B0503020204020204" pitchFamily="34" charset="-122"/>
              </a:rPr>
              <a:t>结构图</a:t>
            </a:r>
          </a:p>
        </p:txBody>
      </p:sp>
      <p:pic>
        <p:nvPicPr>
          <p:cNvPr id="2" name="图片 1">
            <a:extLst>
              <a:ext uri="{FF2B5EF4-FFF2-40B4-BE49-F238E27FC236}">
                <a16:creationId xmlns:a16="http://schemas.microsoft.com/office/drawing/2014/main" id="{238BFCB3-3A2E-4B50-86D9-C18D8A34D9FC}"/>
              </a:ext>
            </a:extLst>
          </p:cNvPr>
          <p:cNvPicPr>
            <a:picLocks noChangeAspect="1"/>
          </p:cNvPicPr>
          <p:nvPr/>
        </p:nvPicPr>
        <p:blipFill>
          <a:blip r:embed="rId4"/>
          <a:stretch>
            <a:fillRect/>
          </a:stretch>
        </p:blipFill>
        <p:spPr>
          <a:xfrm>
            <a:off x="329671" y="903322"/>
            <a:ext cx="11712460" cy="4257401"/>
          </a:xfrm>
          <a:prstGeom prst="rect">
            <a:avLst/>
          </a:prstGeom>
        </p:spPr>
      </p:pic>
      <p:sp>
        <p:nvSpPr>
          <p:cNvPr id="20" name="矩形 19">
            <a:extLst>
              <a:ext uri="{FF2B5EF4-FFF2-40B4-BE49-F238E27FC236}">
                <a16:creationId xmlns:a16="http://schemas.microsoft.com/office/drawing/2014/main" id="{3A9B49E2-295E-4382-88A1-E759CF6CB594}"/>
              </a:ext>
            </a:extLst>
          </p:cNvPr>
          <p:cNvSpPr/>
          <p:nvPr/>
        </p:nvSpPr>
        <p:spPr>
          <a:xfrm>
            <a:off x="5155018" y="951978"/>
            <a:ext cx="4740544" cy="21419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933D5838-42B8-40DA-A06F-882142EF2895}"/>
              </a:ext>
            </a:extLst>
          </p:cNvPr>
          <p:cNvSpPr/>
          <p:nvPr/>
        </p:nvSpPr>
        <p:spPr>
          <a:xfrm>
            <a:off x="3983277" y="3169086"/>
            <a:ext cx="5661764" cy="195406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83676605-8218-4836-BBCE-BCD2C705208F}"/>
              </a:ext>
            </a:extLst>
          </p:cNvPr>
          <p:cNvSpPr/>
          <p:nvPr/>
        </p:nvSpPr>
        <p:spPr>
          <a:xfrm>
            <a:off x="665967" y="2580363"/>
            <a:ext cx="1626296" cy="249267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446CA859-C528-428A-8CEF-D7330CFD185E}"/>
              </a:ext>
            </a:extLst>
          </p:cNvPr>
          <p:cNvSpPr/>
          <p:nvPr/>
        </p:nvSpPr>
        <p:spPr>
          <a:xfrm>
            <a:off x="1045415" y="5035556"/>
            <a:ext cx="681597" cy="369332"/>
          </a:xfrm>
          <a:prstGeom prst="rect">
            <a:avLst/>
          </a:prstGeom>
        </p:spPr>
        <p:txBody>
          <a:bodyPr wrap="none">
            <a:spAutoFit/>
          </a:bodyPr>
          <a:lstStyle/>
          <a:p>
            <a:pPr algn="ctr"/>
            <a:r>
              <a:rPr lang="en-US" altLang="zh-CN" dirty="0">
                <a:solidFill>
                  <a:schemeClr val="accent2"/>
                </a:solidFill>
              </a:rPr>
              <a:t>UQN</a:t>
            </a:r>
            <a:endParaRPr lang="zh-CN" altLang="en-US" dirty="0">
              <a:solidFill>
                <a:schemeClr val="accent2"/>
              </a:solidFill>
            </a:endParaRPr>
          </a:p>
        </p:txBody>
      </p:sp>
      <p:sp>
        <p:nvSpPr>
          <p:cNvPr id="23" name="矩形 22">
            <a:extLst>
              <a:ext uri="{FF2B5EF4-FFF2-40B4-BE49-F238E27FC236}">
                <a16:creationId xmlns:a16="http://schemas.microsoft.com/office/drawing/2014/main" id="{C1D9600E-12DC-4FE0-8D69-0339711B533F}"/>
              </a:ext>
            </a:extLst>
          </p:cNvPr>
          <p:cNvSpPr/>
          <p:nvPr/>
        </p:nvSpPr>
        <p:spPr>
          <a:xfrm>
            <a:off x="6383364" y="5112800"/>
            <a:ext cx="431528" cy="369332"/>
          </a:xfrm>
          <a:prstGeom prst="rect">
            <a:avLst/>
          </a:prstGeom>
        </p:spPr>
        <p:txBody>
          <a:bodyPr wrap="none">
            <a:spAutoFit/>
          </a:bodyPr>
          <a:lstStyle/>
          <a:p>
            <a:pPr algn="ctr"/>
            <a:r>
              <a:rPr lang="en-US" altLang="zh-CN" dirty="0">
                <a:solidFill>
                  <a:schemeClr val="accent1"/>
                </a:solidFill>
              </a:rPr>
              <a:t>PT</a:t>
            </a:r>
            <a:endParaRPr lang="zh-CN" altLang="en-US" dirty="0">
              <a:solidFill>
                <a:schemeClr val="accent1"/>
              </a:solidFill>
            </a:endParaRPr>
          </a:p>
        </p:txBody>
      </p:sp>
      <p:sp>
        <p:nvSpPr>
          <p:cNvPr id="24" name="矩形 23">
            <a:extLst>
              <a:ext uri="{FF2B5EF4-FFF2-40B4-BE49-F238E27FC236}">
                <a16:creationId xmlns:a16="http://schemas.microsoft.com/office/drawing/2014/main" id="{D84C621B-0B4D-4019-9412-78E9B7050309}"/>
              </a:ext>
            </a:extLst>
          </p:cNvPr>
          <p:cNvSpPr/>
          <p:nvPr/>
        </p:nvSpPr>
        <p:spPr>
          <a:xfrm>
            <a:off x="7195954" y="668147"/>
            <a:ext cx="614271" cy="369332"/>
          </a:xfrm>
          <a:prstGeom prst="rect">
            <a:avLst/>
          </a:prstGeom>
        </p:spPr>
        <p:txBody>
          <a:bodyPr wrap="none">
            <a:spAutoFit/>
          </a:bodyPr>
          <a:lstStyle/>
          <a:p>
            <a:pPr algn="ctr"/>
            <a:r>
              <a:rPr lang="en-US" altLang="zh-CN" dirty="0">
                <a:solidFill>
                  <a:srgbClr val="FF0000"/>
                </a:solidFill>
              </a:rPr>
              <a:t>UGT</a:t>
            </a:r>
            <a:endParaRPr lang="zh-CN" altLang="en-US" dirty="0">
              <a:solidFill>
                <a:srgbClr val="FF0000"/>
              </a:solidFill>
            </a:endParaRPr>
          </a:p>
        </p:txBody>
      </p:sp>
      <p:sp>
        <p:nvSpPr>
          <p:cNvPr id="26" name="文本框 25">
            <a:extLst>
              <a:ext uri="{FF2B5EF4-FFF2-40B4-BE49-F238E27FC236}">
                <a16:creationId xmlns:a16="http://schemas.microsoft.com/office/drawing/2014/main" id="{1C65CB7E-072C-4DB9-A706-1F1B7D5345E5}"/>
              </a:ext>
            </a:extLst>
          </p:cNvPr>
          <p:cNvSpPr txBox="1"/>
          <p:nvPr/>
        </p:nvSpPr>
        <p:spPr>
          <a:xfrm>
            <a:off x="519104" y="5077547"/>
            <a:ext cx="10604007" cy="2000548"/>
          </a:xfrm>
          <a:prstGeom prst="rect">
            <a:avLst/>
          </a:prstGeom>
          <a:noFill/>
        </p:spPr>
        <p:txBody>
          <a:bodyPr wrap="square" rtlCol="0">
            <a:spAutoFit/>
          </a:bodyPr>
          <a:lstStyle/>
          <a:p>
            <a:endParaRPr lang="en-US" altLang="zh-CN" sz="2400" b="1" dirty="0">
              <a:effectLst/>
              <a:latin typeface="等线" panose="02010600030101010101" pitchFamily="2" charset="-122"/>
              <a:cs typeface="Times New Roman" panose="02020603050405020304" pitchFamily="18" charset="0"/>
            </a:endParaRPr>
          </a:p>
          <a:p>
            <a:r>
              <a:rPr lang="en-US" altLang="zh-CN" sz="2000" b="1" dirty="0">
                <a:latin typeface="等线" panose="02010600030101010101" pitchFamily="2" charset="-122"/>
                <a:cs typeface="Times New Roman" panose="02020603050405020304" pitchFamily="18" charset="0"/>
              </a:rPr>
              <a:t>UGTR</a:t>
            </a:r>
            <a:r>
              <a:rPr lang="zh-CN" altLang="en-US" sz="2000" dirty="0">
                <a:latin typeface="等线" panose="02010600030101010101" pitchFamily="2" charset="-122"/>
                <a:cs typeface="Times New Roman" panose="02020603050405020304" pitchFamily="18" charset="0"/>
              </a:rPr>
              <a:t>其结构由三部分组成：</a:t>
            </a:r>
            <a:r>
              <a:rPr lang="en-US" altLang="zh-CN" sz="2000" dirty="0">
                <a:latin typeface="等线" panose="02010600030101010101" pitchFamily="2" charset="-122"/>
                <a:cs typeface="Times New Roman" panose="02020603050405020304" pitchFamily="18" charset="0"/>
              </a:rPr>
              <a:t>UQN</a:t>
            </a:r>
            <a:r>
              <a:rPr lang="zh-CN" altLang="en-US" sz="2000" dirty="0">
                <a:latin typeface="等线" panose="02010600030101010101" pitchFamily="2" charset="-122"/>
                <a:cs typeface="Times New Roman" panose="02020603050405020304" pitchFamily="18" charset="0"/>
              </a:rPr>
              <a:t>是一个概率表征模型，用于获取伪装目标检测的不确定性；</a:t>
            </a:r>
            <a:r>
              <a:rPr lang="en-US" altLang="zh-CN" sz="2000" dirty="0">
                <a:latin typeface="等线" panose="02010600030101010101" pitchFamily="2" charset="-122"/>
                <a:cs typeface="Times New Roman" panose="02020603050405020304" pitchFamily="18" charset="0"/>
              </a:rPr>
              <a:t>PT</a:t>
            </a:r>
            <a:r>
              <a:rPr lang="zh-CN" altLang="en-US" sz="2000" dirty="0">
                <a:latin typeface="等线" panose="02010600030101010101" pitchFamily="2" charset="-122"/>
                <a:cs typeface="Times New Roman" panose="02020603050405020304" pitchFamily="18" charset="0"/>
              </a:rPr>
              <a:t>为辅助的</a:t>
            </a:r>
            <a:r>
              <a:rPr lang="en-US" altLang="zh-CN" sz="2000" dirty="0">
                <a:latin typeface="等线" panose="02010600030101010101" pitchFamily="2" charset="-122"/>
                <a:cs typeface="Times New Roman" panose="02020603050405020304" pitchFamily="18" charset="0"/>
              </a:rPr>
              <a:t>Transformer</a:t>
            </a:r>
            <a:r>
              <a:rPr lang="zh-CN" altLang="en-US" sz="2000" dirty="0">
                <a:latin typeface="等线" panose="02010600030101010101" pitchFamily="2" charset="-122"/>
                <a:cs typeface="Times New Roman" panose="02020603050405020304" pitchFamily="18" charset="0"/>
              </a:rPr>
              <a:t>，以帮助</a:t>
            </a:r>
            <a:r>
              <a:rPr lang="en-US" altLang="zh-CN" sz="2000" dirty="0">
                <a:latin typeface="等线" panose="02010600030101010101" pitchFamily="2" charset="-122"/>
                <a:cs typeface="Times New Roman" panose="02020603050405020304" pitchFamily="18" charset="0"/>
              </a:rPr>
              <a:t>UGT</a:t>
            </a:r>
            <a:r>
              <a:rPr lang="zh-CN" altLang="en-US" sz="2000" dirty="0">
                <a:latin typeface="等线" panose="02010600030101010101" pitchFamily="2" charset="-122"/>
                <a:cs typeface="Times New Roman" panose="02020603050405020304" pitchFamily="18" charset="0"/>
              </a:rPr>
              <a:t>挖掘更高级别的语义信息；</a:t>
            </a:r>
            <a:r>
              <a:rPr lang="en-US" altLang="zh-CN" sz="2000" dirty="0">
                <a:latin typeface="等线" panose="02010600030101010101" pitchFamily="2" charset="-122"/>
                <a:cs typeface="Times New Roman" panose="02020603050405020304" pitchFamily="18" charset="0"/>
              </a:rPr>
              <a:t>UGT</a:t>
            </a:r>
            <a:r>
              <a:rPr lang="zh-CN" altLang="en-US" sz="2000" dirty="0">
                <a:latin typeface="等线" panose="02010600030101010101" pitchFamily="2" charset="-122"/>
                <a:cs typeface="Times New Roman" panose="02020603050405020304" pitchFamily="18" charset="0"/>
              </a:rPr>
              <a:t>为全面利用更丰富的上下文来推断难以检测的内容区域通过注意机制</a:t>
            </a:r>
            <a:endParaRPr lang="en-US" altLang="zh-CN" sz="2000" dirty="0">
              <a:latin typeface="等线" panose="02010600030101010101" pitchFamily="2" charset="-122"/>
              <a:cs typeface="Times New Roman" panose="02020603050405020304" pitchFamily="18" charset="0"/>
            </a:endParaRPr>
          </a:p>
          <a:p>
            <a:endParaRPr lang="en-US" altLang="zh-CN" sz="2000" dirty="0">
              <a:latin typeface="等线" panose="02010600030101010101" pitchFamily="2" charset="-122"/>
              <a:cs typeface="Times New Roman" panose="02020603050405020304" pitchFamily="18" charset="0"/>
            </a:endParaRPr>
          </a:p>
          <a:p>
            <a:endParaRPr lang="zh-CN" altLang="en-US" sz="2000" b="1" dirty="0"/>
          </a:p>
        </p:txBody>
      </p:sp>
    </p:spTree>
    <p:extLst>
      <p:ext uri="{BB962C8B-B14F-4D97-AF65-F5344CB8AC3E}">
        <p14:creationId xmlns:p14="http://schemas.microsoft.com/office/powerpoint/2010/main" val="3854255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zh-CN" sz="28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UGTR</a:t>
            </a:r>
            <a:r>
              <a:rPr lang="en-US" altLang="zh-CN" sz="2600" b="1" dirty="0">
                <a:solidFill>
                  <a:sysClr val="windowText" lastClr="000000"/>
                </a:solidFill>
                <a:latin typeface="Arial" panose="020B0604020202020204"/>
                <a:ea typeface="微软雅黑" panose="020B0503020204020204" pitchFamily="34" charset="-122"/>
              </a:rPr>
              <a:t>—</a:t>
            </a:r>
            <a:r>
              <a:rPr lang="zh-CN" altLang="en-US" sz="2600" b="1" dirty="0">
                <a:solidFill>
                  <a:sysClr val="windowText" lastClr="000000"/>
                </a:solidFill>
                <a:latin typeface="Arial" panose="020B0604020202020204"/>
                <a:ea typeface="微软雅黑" panose="020B0503020204020204" pitchFamily="34" charset="-122"/>
              </a:rPr>
              <a:t>不确定性量化网络</a:t>
            </a:r>
          </a:p>
        </p:txBody>
      </p:sp>
      <p:sp>
        <p:nvSpPr>
          <p:cNvPr id="7" name="文本框 6">
            <a:extLst>
              <a:ext uri="{FF2B5EF4-FFF2-40B4-BE49-F238E27FC236}">
                <a16:creationId xmlns:a16="http://schemas.microsoft.com/office/drawing/2014/main" id="{F7AF59AB-9A85-4072-B14B-0FD21F7A2EFE}"/>
              </a:ext>
            </a:extLst>
          </p:cNvPr>
          <p:cNvSpPr txBox="1"/>
          <p:nvPr/>
        </p:nvSpPr>
        <p:spPr>
          <a:xfrm>
            <a:off x="6096000" y="1405719"/>
            <a:ext cx="5526767" cy="646331"/>
          </a:xfrm>
          <a:prstGeom prst="rect">
            <a:avLst/>
          </a:prstGeom>
          <a:noFill/>
        </p:spPr>
        <p:txBody>
          <a:bodyPr wrap="square" rtlCol="0">
            <a:spAutoFit/>
          </a:bodyPr>
          <a:lstStyle/>
          <a:p>
            <a:br>
              <a:rPr lang="en-US" altLang="zh-CN" dirty="0"/>
            </a:br>
            <a:endParaRPr lang="zh-CN" altLang="en-US" dirty="0"/>
          </a:p>
        </p:txBody>
      </p:sp>
      <p:sp>
        <p:nvSpPr>
          <p:cNvPr id="5" name="文本框 4">
            <a:extLst>
              <a:ext uri="{FF2B5EF4-FFF2-40B4-BE49-F238E27FC236}">
                <a16:creationId xmlns:a16="http://schemas.microsoft.com/office/drawing/2014/main" id="{009DEA3F-0E98-4851-8768-40709A76A1DE}"/>
              </a:ext>
            </a:extLst>
          </p:cNvPr>
          <p:cNvSpPr txBox="1"/>
          <p:nvPr/>
        </p:nvSpPr>
        <p:spPr>
          <a:xfrm>
            <a:off x="804955" y="5012675"/>
            <a:ext cx="4507452" cy="465640"/>
          </a:xfrm>
          <a:prstGeom prst="rect">
            <a:avLst/>
          </a:prstGeom>
          <a:noFill/>
        </p:spPr>
        <p:txBody>
          <a:bodyPr wrap="square" rtlCol="0">
            <a:spAutoFit/>
          </a:bodyPr>
          <a:lstStyle/>
          <a:p>
            <a:pPr>
              <a:lnSpc>
                <a:spcPct val="150000"/>
              </a:lnSpc>
            </a:pPr>
            <a:r>
              <a:rPr lang="en-US" altLang="zh-CN" dirty="0"/>
              <a:t>UQN</a:t>
            </a:r>
            <a:r>
              <a:rPr lang="zh-CN" altLang="en-US" dirty="0"/>
              <a:t>作为衡量不确定性的概率表征模型</a:t>
            </a:r>
            <a:endParaRPr lang="zh-CN" altLang="en-US" sz="2400" b="1" dirty="0"/>
          </a:p>
        </p:txBody>
      </p:sp>
      <p:pic>
        <p:nvPicPr>
          <p:cNvPr id="2" name="图片 1">
            <a:extLst>
              <a:ext uri="{FF2B5EF4-FFF2-40B4-BE49-F238E27FC236}">
                <a16:creationId xmlns:a16="http://schemas.microsoft.com/office/drawing/2014/main" id="{9EE6E216-7AAA-4933-8106-88D50FA86817}"/>
              </a:ext>
            </a:extLst>
          </p:cNvPr>
          <p:cNvPicPr>
            <a:picLocks noChangeAspect="1"/>
          </p:cNvPicPr>
          <p:nvPr/>
        </p:nvPicPr>
        <p:blipFill>
          <a:blip r:embed="rId4"/>
          <a:stretch>
            <a:fillRect/>
          </a:stretch>
        </p:blipFill>
        <p:spPr>
          <a:xfrm>
            <a:off x="334579" y="1269057"/>
            <a:ext cx="5685714" cy="3342857"/>
          </a:xfrm>
          <a:prstGeom prst="rect">
            <a:avLst/>
          </a:prstGeom>
        </p:spPr>
      </p:pic>
      <p:pic>
        <p:nvPicPr>
          <p:cNvPr id="6" name="图片 5">
            <a:extLst>
              <a:ext uri="{FF2B5EF4-FFF2-40B4-BE49-F238E27FC236}">
                <a16:creationId xmlns:a16="http://schemas.microsoft.com/office/drawing/2014/main" id="{F431024D-95C5-487F-95F0-B232203AB984}"/>
              </a:ext>
            </a:extLst>
          </p:cNvPr>
          <p:cNvPicPr>
            <a:picLocks noChangeAspect="1"/>
          </p:cNvPicPr>
          <p:nvPr/>
        </p:nvPicPr>
        <p:blipFill>
          <a:blip r:embed="rId5"/>
          <a:stretch>
            <a:fillRect/>
          </a:stretch>
        </p:blipFill>
        <p:spPr>
          <a:xfrm>
            <a:off x="7954103" y="1790784"/>
            <a:ext cx="1219048" cy="295238"/>
          </a:xfrm>
          <a:prstGeom prst="rect">
            <a:avLst/>
          </a:prstGeom>
        </p:spPr>
      </p:pic>
      <p:pic>
        <p:nvPicPr>
          <p:cNvPr id="8" name="图片 7">
            <a:extLst>
              <a:ext uri="{FF2B5EF4-FFF2-40B4-BE49-F238E27FC236}">
                <a16:creationId xmlns:a16="http://schemas.microsoft.com/office/drawing/2014/main" id="{078AD058-9D7E-4074-A0B3-CE7211EFE844}"/>
              </a:ext>
            </a:extLst>
          </p:cNvPr>
          <p:cNvPicPr>
            <a:picLocks noChangeAspect="1"/>
          </p:cNvPicPr>
          <p:nvPr/>
        </p:nvPicPr>
        <p:blipFill>
          <a:blip r:embed="rId6"/>
          <a:stretch>
            <a:fillRect/>
          </a:stretch>
        </p:blipFill>
        <p:spPr>
          <a:xfrm>
            <a:off x="7159073" y="2314601"/>
            <a:ext cx="3009524" cy="400000"/>
          </a:xfrm>
          <a:prstGeom prst="rect">
            <a:avLst/>
          </a:prstGeom>
        </p:spPr>
      </p:pic>
      <p:pic>
        <p:nvPicPr>
          <p:cNvPr id="9" name="图片 8">
            <a:extLst>
              <a:ext uri="{FF2B5EF4-FFF2-40B4-BE49-F238E27FC236}">
                <a16:creationId xmlns:a16="http://schemas.microsoft.com/office/drawing/2014/main" id="{E575D577-1633-4E06-9934-2098634F94A5}"/>
              </a:ext>
            </a:extLst>
          </p:cNvPr>
          <p:cNvPicPr>
            <a:picLocks noChangeAspect="1"/>
          </p:cNvPicPr>
          <p:nvPr/>
        </p:nvPicPr>
        <p:blipFill>
          <a:blip r:embed="rId7"/>
          <a:stretch>
            <a:fillRect/>
          </a:stretch>
        </p:blipFill>
        <p:spPr>
          <a:xfrm>
            <a:off x="6278954" y="3006536"/>
            <a:ext cx="5571429" cy="419048"/>
          </a:xfrm>
          <a:prstGeom prst="rect">
            <a:avLst/>
          </a:prstGeom>
        </p:spPr>
      </p:pic>
      <p:sp>
        <p:nvSpPr>
          <p:cNvPr id="23" name="文本框 22">
            <a:extLst>
              <a:ext uri="{FF2B5EF4-FFF2-40B4-BE49-F238E27FC236}">
                <a16:creationId xmlns:a16="http://schemas.microsoft.com/office/drawing/2014/main" id="{072844DB-3EDD-4848-B5A5-9D8778528410}"/>
              </a:ext>
            </a:extLst>
          </p:cNvPr>
          <p:cNvSpPr txBox="1"/>
          <p:nvPr/>
        </p:nvSpPr>
        <p:spPr>
          <a:xfrm>
            <a:off x="6168182" y="1094116"/>
            <a:ext cx="4507452" cy="465640"/>
          </a:xfrm>
          <a:prstGeom prst="rect">
            <a:avLst/>
          </a:prstGeom>
          <a:noFill/>
        </p:spPr>
        <p:txBody>
          <a:bodyPr wrap="square" rtlCol="0">
            <a:spAutoFit/>
          </a:bodyPr>
          <a:lstStyle/>
          <a:p>
            <a:pPr>
              <a:lnSpc>
                <a:spcPct val="150000"/>
              </a:lnSpc>
            </a:pPr>
            <a:r>
              <a:rPr lang="zh-CN" altLang="en-US" b="1" dirty="0"/>
              <a:t>建模分布：</a:t>
            </a:r>
            <a:endParaRPr lang="zh-CN" altLang="en-US" sz="2400" b="1" dirty="0"/>
          </a:p>
        </p:txBody>
      </p:sp>
      <p:sp>
        <p:nvSpPr>
          <p:cNvPr id="24" name="文本框 23">
            <a:extLst>
              <a:ext uri="{FF2B5EF4-FFF2-40B4-BE49-F238E27FC236}">
                <a16:creationId xmlns:a16="http://schemas.microsoft.com/office/drawing/2014/main" id="{C9576E6A-1AC5-420C-8704-23609407E0AA}"/>
              </a:ext>
            </a:extLst>
          </p:cNvPr>
          <p:cNvSpPr txBox="1"/>
          <p:nvPr/>
        </p:nvSpPr>
        <p:spPr>
          <a:xfrm>
            <a:off x="6232899" y="3638988"/>
            <a:ext cx="4507452" cy="1005532"/>
          </a:xfrm>
          <a:prstGeom prst="rect">
            <a:avLst/>
          </a:prstGeom>
          <a:noFill/>
        </p:spPr>
        <p:txBody>
          <a:bodyPr wrap="square" rtlCol="0">
            <a:spAutoFit/>
          </a:bodyPr>
          <a:lstStyle/>
          <a:p>
            <a:pPr>
              <a:lnSpc>
                <a:spcPct val="150000"/>
              </a:lnSpc>
            </a:pPr>
            <a:r>
              <a:rPr lang="zh-CN" altLang="en-US" b="1" dirty="0"/>
              <a:t>不确定性的量化：</a:t>
            </a:r>
            <a:endParaRPr lang="en-US" altLang="zh-CN" b="1" dirty="0"/>
          </a:p>
          <a:p>
            <a:pPr>
              <a:lnSpc>
                <a:spcPct val="150000"/>
              </a:lnSpc>
            </a:pPr>
            <a:endParaRPr lang="zh-CN" altLang="en-US" sz="2400" b="1" dirty="0"/>
          </a:p>
        </p:txBody>
      </p:sp>
      <p:pic>
        <p:nvPicPr>
          <p:cNvPr id="13" name="图片 12">
            <a:extLst>
              <a:ext uri="{FF2B5EF4-FFF2-40B4-BE49-F238E27FC236}">
                <a16:creationId xmlns:a16="http://schemas.microsoft.com/office/drawing/2014/main" id="{1CBEA181-E497-46D4-9255-FAA84243B3DD}"/>
              </a:ext>
            </a:extLst>
          </p:cNvPr>
          <p:cNvPicPr>
            <a:picLocks noChangeAspect="1"/>
          </p:cNvPicPr>
          <p:nvPr/>
        </p:nvPicPr>
        <p:blipFill>
          <a:blip r:embed="rId8"/>
          <a:stretch>
            <a:fillRect/>
          </a:stretch>
        </p:blipFill>
        <p:spPr>
          <a:xfrm>
            <a:off x="7548307" y="4328806"/>
            <a:ext cx="2180952" cy="304762"/>
          </a:xfrm>
          <a:prstGeom prst="rect">
            <a:avLst/>
          </a:prstGeom>
        </p:spPr>
      </p:pic>
      <p:pic>
        <p:nvPicPr>
          <p:cNvPr id="14" name="图片 13">
            <a:extLst>
              <a:ext uri="{FF2B5EF4-FFF2-40B4-BE49-F238E27FC236}">
                <a16:creationId xmlns:a16="http://schemas.microsoft.com/office/drawing/2014/main" id="{77108A09-B683-45B0-83D8-BA396D618692}"/>
              </a:ext>
            </a:extLst>
          </p:cNvPr>
          <p:cNvPicPr>
            <a:picLocks noChangeAspect="1"/>
          </p:cNvPicPr>
          <p:nvPr/>
        </p:nvPicPr>
        <p:blipFill>
          <a:blip r:embed="rId9"/>
          <a:stretch>
            <a:fillRect/>
          </a:stretch>
        </p:blipFill>
        <p:spPr>
          <a:xfrm>
            <a:off x="7495200" y="4860902"/>
            <a:ext cx="2161905" cy="342857"/>
          </a:xfrm>
          <a:prstGeom prst="rect">
            <a:avLst/>
          </a:prstGeom>
        </p:spPr>
      </p:pic>
    </p:spTree>
    <p:extLst>
      <p:ext uri="{BB962C8B-B14F-4D97-AF65-F5344CB8AC3E}">
        <p14:creationId xmlns:p14="http://schemas.microsoft.com/office/powerpoint/2010/main" val="39866277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zh-CN" sz="2800" b="1"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rPr>
              <a:t>UGTR</a:t>
            </a:r>
            <a:r>
              <a:rPr lang="en-US" altLang="zh-CN" sz="2600" b="1" dirty="0">
                <a:solidFill>
                  <a:sysClr val="windowText" lastClr="000000"/>
                </a:solidFill>
                <a:latin typeface="Arial" panose="020B0604020202020204"/>
                <a:ea typeface="微软雅黑" panose="020B0503020204020204" pitchFamily="34" charset="-122"/>
              </a:rPr>
              <a:t>—</a:t>
            </a:r>
            <a:r>
              <a:rPr lang="zh-CN" altLang="en-US" sz="2600" b="1" dirty="0">
                <a:solidFill>
                  <a:sysClr val="windowText" lastClr="000000"/>
                </a:solidFill>
                <a:latin typeface="Arial" panose="020B0604020202020204"/>
                <a:ea typeface="微软雅黑" panose="020B0503020204020204" pitchFamily="34" charset="-122"/>
              </a:rPr>
              <a:t>原型</a:t>
            </a:r>
            <a:r>
              <a:rPr lang="en-US" altLang="zh-CN" sz="2600" b="1" dirty="0">
                <a:solidFill>
                  <a:sysClr val="windowText" lastClr="000000"/>
                </a:solidFill>
                <a:latin typeface="Arial" panose="020B0604020202020204"/>
                <a:ea typeface="微软雅黑" panose="020B0503020204020204" pitchFamily="34" charset="-122"/>
              </a:rPr>
              <a:t>Transformer</a:t>
            </a:r>
            <a:endParaRPr lang="zh-CN" altLang="en-US" sz="2600" b="1" dirty="0">
              <a:solidFill>
                <a:sysClr val="windowText" lastClr="000000"/>
              </a:solidFill>
              <a:latin typeface="Arial" panose="020B0604020202020204"/>
              <a:ea typeface="微软雅黑" panose="020B0503020204020204" pitchFamily="34" charset="-122"/>
            </a:endParaRPr>
          </a:p>
        </p:txBody>
      </p:sp>
      <p:sp>
        <p:nvSpPr>
          <p:cNvPr id="7" name="文本框 6">
            <a:extLst>
              <a:ext uri="{FF2B5EF4-FFF2-40B4-BE49-F238E27FC236}">
                <a16:creationId xmlns:a16="http://schemas.microsoft.com/office/drawing/2014/main" id="{F7AF59AB-9A85-4072-B14B-0FD21F7A2EFE}"/>
              </a:ext>
            </a:extLst>
          </p:cNvPr>
          <p:cNvSpPr txBox="1"/>
          <p:nvPr/>
        </p:nvSpPr>
        <p:spPr>
          <a:xfrm>
            <a:off x="6008318" y="3810717"/>
            <a:ext cx="5526767" cy="707886"/>
          </a:xfrm>
          <a:prstGeom prst="rect">
            <a:avLst/>
          </a:prstGeom>
          <a:noFill/>
        </p:spPr>
        <p:txBody>
          <a:bodyPr wrap="square" rtlCol="0">
            <a:spAutoFit/>
          </a:bodyPr>
          <a:lstStyle/>
          <a:p>
            <a:r>
              <a:rPr lang="zh-CN" altLang="en-US" sz="2000" b="1" dirty="0"/>
              <a:t>利用度量学习来解决这个问题，设计</a:t>
            </a:r>
            <a:r>
              <a:rPr lang="en-US" altLang="zh-CN" sz="2000" b="1" dirty="0"/>
              <a:t>PT</a:t>
            </a:r>
            <a:r>
              <a:rPr lang="zh-CN" altLang="en-US" sz="2000" b="1" dirty="0"/>
              <a:t>来获取具有代表性和判别性的高语义信息</a:t>
            </a:r>
            <a:endParaRPr lang="en-US" altLang="zh-CN" sz="2000" b="1" dirty="0"/>
          </a:p>
        </p:txBody>
      </p:sp>
      <p:pic>
        <p:nvPicPr>
          <p:cNvPr id="4" name="图片 3">
            <a:extLst>
              <a:ext uri="{FF2B5EF4-FFF2-40B4-BE49-F238E27FC236}">
                <a16:creationId xmlns:a16="http://schemas.microsoft.com/office/drawing/2014/main" id="{D22D58CC-DFCD-4A46-B9CB-6B6E2D9306EB}"/>
              </a:ext>
            </a:extLst>
          </p:cNvPr>
          <p:cNvPicPr>
            <a:picLocks noChangeAspect="1"/>
          </p:cNvPicPr>
          <p:nvPr/>
        </p:nvPicPr>
        <p:blipFill>
          <a:blip r:embed="rId4"/>
          <a:stretch>
            <a:fillRect/>
          </a:stretch>
        </p:blipFill>
        <p:spPr>
          <a:xfrm>
            <a:off x="433853" y="1175067"/>
            <a:ext cx="5361905" cy="4733333"/>
          </a:xfrm>
          <a:prstGeom prst="rect">
            <a:avLst/>
          </a:prstGeom>
        </p:spPr>
      </p:pic>
      <p:sp>
        <p:nvSpPr>
          <p:cNvPr id="26" name="矩形 25">
            <a:extLst>
              <a:ext uri="{FF2B5EF4-FFF2-40B4-BE49-F238E27FC236}">
                <a16:creationId xmlns:a16="http://schemas.microsoft.com/office/drawing/2014/main" id="{71B5F203-DAFC-4489-A45C-3323FC636380}"/>
              </a:ext>
            </a:extLst>
          </p:cNvPr>
          <p:cNvSpPr/>
          <p:nvPr/>
        </p:nvSpPr>
        <p:spPr>
          <a:xfrm>
            <a:off x="450938" y="1177447"/>
            <a:ext cx="5123144" cy="175364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3EE960B8-A08A-44AA-97C4-6A95145F1A87}"/>
              </a:ext>
            </a:extLst>
          </p:cNvPr>
          <p:cNvSpPr txBox="1"/>
          <p:nvPr/>
        </p:nvSpPr>
        <p:spPr>
          <a:xfrm>
            <a:off x="2700559" y="732950"/>
            <a:ext cx="506103" cy="465640"/>
          </a:xfrm>
          <a:prstGeom prst="rect">
            <a:avLst/>
          </a:prstGeom>
          <a:noFill/>
        </p:spPr>
        <p:txBody>
          <a:bodyPr wrap="square" rtlCol="0">
            <a:spAutoFit/>
          </a:bodyPr>
          <a:lstStyle/>
          <a:p>
            <a:pPr>
              <a:lnSpc>
                <a:spcPct val="150000"/>
              </a:lnSpc>
            </a:pPr>
            <a:r>
              <a:rPr lang="en-US" altLang="zh-CN" b="1" dirty="0">
                <a:solidFill>
                  <a:schemeClr val="accent1"/>
                </a:solidFill>
              </a:rPr>
              <a:t>PT</a:t>
            </a:r>
            <a:endParaRPr lang="zh-CN" altLang="en-US" sz="2400" b="1" dirty="0">
              <a:solidFill>
                <a:schemeClr val="accent1"/>
              </a:solidFill>
            </a:endParaRPr>
          </a:p>
        </p:txBody>
      </p:sp>
      <p:sp>
        <p:nvSpPr>
          <p:cNvPr id="28" name="文本框 27">
            <a:extLst>
              <a:ext uri="{FF2B5EF4-FFF2-40B4-BE49-F238E27FC236}">
                <a16:creationId xmlns:a16="http://schemas.microsoft.com/office/drawing/2014/main" id="{67B9C87C-9528-4120-AE5D-945AF777654B}"/>
              </a:ext>
            </a:extLst>
          </p:cNvPr>
          <p:cNvSpPr txBox="1"/>
          <p:nvPr/>
        </p:nvSpPr>
        <p:spPr>
          <a:xfrm>
            <a:off x="6035458" y="1432860"/>
            <a:ext cx="5526767" cy="1938992"/>
          </a:xfrm>
          <a:prstGeom prst="rect">
            <a:avLst/>
          </a:prstGeom>
          <a:noFill/>
        </p:spPr>
        <p:txBody>
          <a:bodyPr wrap="square" rtlCol="0">
            <a:spAutoFit/>
          </a:bodyPr>
          <a:lstStyle/>
          <a:p>
            <a:r>
              <a:rPr lang="zh-CN" altLang="en-US" sz="2000" b="1" dirty="0"/>
              <a:t>为何要引入</a:t>
            </a:r>
            <a:r>
              <a:rPr lang="en-US" altLang="zh-CN" sz="2000" b="1" dirty="0"/>
              <a:t>PT</a:t>
            </a:r>
            <a:r>
              <a:rPr lang="zh-CN" altLang="en-US" sz="2000" b="1" dirty="0"/>
              <a:t>？</a:t>
            </a:r>
            <a:endParaRPr lang="en-US" altLang="zh-CN" sz="2000" b="1" dirty="0"/>
          </a:p>
          <a:p>
            <a:r>
              <a:rPr lang="en-US" altLang="zh-CN" sz="2000" b="1" dirty="0"/>
              <a:t> </a:t>
            </a:r>
          </a:p>
          <a:p>
            <a:r>
              <a:rPr lang="zh-CN" altLang="en-US" sz="2000" b="1" dirty="0"/>
              <a:t>目前存在的问题：</a:t>
            </a:r>
            <a:endParaRPr lang="en-US" altLang="zh-CN" sz="2000" b="1" dirty="0"/>
          </a:p>
          <a:p>
            <a:r>
              <a:rPr lang="zh-CN" altLang="en-US" sz="2000" b="1" dirty="0"/>
              <a:t>由于伪装目标检测用传统的技术（如</a:t>
            </a:r>
            <a:r>
              <a:rPr lang="en-US" altLang="zh-CN" sz="2000" b="1" dirty="0"/>
              <a:t>GAP</a:t>
            </a:r>
            <a:r>
              <a:rPr lang="zh-CN" altLang="en-US" sz="2000" b="1" dirty="0"/>
              <a:t>）是不可靠的，因为伪装对象和背景之间的相似纹理，难以进行区分</a:t>
            </a:r>
            <a:endParaRPr lang="en-US" altLang="zh-CN" sz="2000" b="1" dirty="0"/>
          </a:p>
        </p:txBody>
      </p:sp>
    </p:spTree>
    <p:extLst>
      <p:ext uri="{BB962C8B-B14F-4D97-AF65-F5344CB8AC3E}">
        <p14:creationId xmlns:p14="http://schemas.microsoft.com/office/powerpoint/2010/main" val="3821014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2817</TotalTime>
  <Words>1516</Words>
  <Application>Microsoft Office PowerPoint</Application>
  <PresentationFormat>宽屏</PresentationFormat>
  <Paragraphs>256</Paragraphs>
  <Slides>30</Slides>
  <Notes>29</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39" baseType="lpstr">
      <vt:lpstr>等线</vt:lpstr>
      <vt:lpstr>等线 Light</vt:lpstr>
      <vt:lpstr>微软雅黑</vt:lpstr>
      <vt:lpstr>Arial</vt:lpstr>
      <vt:lpstr>Calibri</vt:lpstr>
      <vt:lpstr>Times New Roman</vt:lpstr>
      <vt:lpstr>Wingdings</vt:lpstr>
      <vt:lpstr>Office 主题​​</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User</cp:lastModifiedBy>
  <cp:revision>216</cp:revision>
  <dcterms:created xsi:type="dcterms:W3CDTF">2022-05-09T09:32:18Z</dcterms:created>
  <dcterms:modified xsi:type="dcterms:W3CDTF">2022-05-11T08:29:48Z</dcterms:modified>
</cp:coreProperties>
</file>